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6082D-F537-4A3F-903E-A59E6DA62A18}"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CC192172-06CF-4676-B324-10EFF3DBA30A}">
      <dgm:prSet/>
      <dgm:spPr/>
      <dgm:t>
        <a:bodyPr/>
        <a:lstStyle/>
        <a:p>
          <a:r>
            <a:rPr lang="es-ES" b="1"/>
            <a:t>Principio de reciprocidad</a:t>
          </a:r>
          <a:endParaRPr lang="en-US"/>
        </a:p>
      </dgm:t>
    </dgm:pt>
    <dgm:pt modelId="{6EB94C9D-6602-44F7-AF09-4FE242ED82D9}" type="parTrans" cxnId="{CD4FA5B9-3C50-4B21-808C-28BD30CED6FA}">
      <dgm:prSet/>
      <dgm:spPr/>
      <dgm:t>
        <a:bodyPr/>
        <a:lstStyle/>
        <a:p>
          <a:endParaRPr lang="en-US"/>
        </a:p>
      </dgm:t>
    </dgm:pt>
    <dgm:pt modelId="{211650E6-F1EB-44D5-B1E9-93406E5F4269}" type="sibTrans" cxnId="{CD4FA5B9-3C50-4B21-808C-28BD30CED6FA}">
      <dgm:prSet/>
      <dgm:spPr/>
      <dgm:t>
        <a:bodyPr/>
        <a:lstStyle/>
        <a:p>
          <a:endParaRPr lang="en-US"/>
        </a:p>
      </dgm:t>
    </dgm:pt>
    <dgm:pt modelId="{C4EF898D-3F92-4856-BC67-9FFE81339625}">
      <dgm:prSet/>
      <dgm:spPr/>
      <dgm:t>
        <a:bodyPr/>
        <a:lstStyle/>
        <a:p>
          <a:r>
            <a:rPr lang="es-ES"/>
            <a:t>•En el diálogo ético, no basta con imponer argumentos; cada parte debe estar dispuesta a someter sus propios juicios al escrutinio.</a:t>
          </a:r>
          <a:endParaRPr lang="en-US"/>
        </a:p>
      </dgm:t>
    </dgm:pt>
    <dgm:pt modelId="{685B25B3-6392-48A6-9DC1-8829ADA40EC7}" type="parTrans" cxnId="{F54BB41D-DA94-46B0-807D-C5F849450703}">
      <dgm:prSet/>
      <dgm:spPr/>
      <dgm:t>
        <a:bodyPr/>
        <a:lstStyle/>
        <a:p>
          <a:endParaRPr lang="en-US"/>
        </a:p>
      </dgm:t>
    </dgm:pt>
    <dgm:pt modelId="{4CCEFADB-D126-4196-B289-B9E327B14397}" type="sibTrans" cxnId="{F54BB41D-DA94-46B0-807D-C5F849450703}">
      <dgm:prSet/>
      <dgm:spPr/>
      <dgm:t>
        <a:bodyPr/>
        <a:lstStyle/>
        <a:p>
          <a:endParaRPr lang="en-US"/>
        </a:p>
      </dgm:t>
    </dgm:pt>
    <dgm:pt modelId="{7A2141E8-DEBA-424E-A823-1F7D8FD76806}">
      <dgm:prSet/>
      <dgm:spPr/>
      <dgm:t>
        <a:bodyPr/>
        <a:lstStyle/>
        <a:p>
          <a:r>
            <a:rPr lang="es-ES"/>
            <a:t>•Esto implica esperar que otros también expongan sus razones, sean escuchados, y que haya apertura al cambio.</a:t>
          </a:r>
          <a:endParaRPr lang="en-US"/>
        </a:p>
      </dgm:t>
    </dgm:pt>
    <dgm:pt modelId="{C42ABB34-A826-46EE-9EF7-EAC77DBA3293}" type="parTrans" cxnId="{236C0E21-BACF-4177-B009-A477871C9CA0}">
      <dgm:prSet/>
      <dgm:spPr/>
      <dgm:t>
        <a:bodyPr/>
        <a:lstStyle/>
        <a:p>
          <a:endParaRPr lang="en-US"/>
        </a:p>
      </dgm:t>
    </dgm:pt>
    <dgm:pt modelId="{9FCB860A-68A9-4F65-8221-008F0EE2483A}" type="sibTrans" cxnId="{236C0E21-BACF-4177-B009-A477871C9CA0}">
      <dgm:prSet/>
      <dgm:spPr/>
      <dgm:t>
        <a:bodyPr/>
        <a:lstStyle/>
        <a:p>
          <a:endParaRPr lang="en-US"/>
        </a:p>
      </dgm:t>
    </dgm:pt>
    <dgm:pt modelId="{C543E6D1-D140-4483-BEBD-42F0CEBCFE50}">
      <dgm:prSet/>
      <dgm:spPr/>
      <dgm:t>
        <a:bodyPr/>
        <a:lstStyle/>
        <a:p>
          <a:r>
            <a:rPr lang="es-ES" b="1"/>
            <a:t>Lenguaje asertivo y propositivo</a:t>
          </a:r>
          <a:endParaRPr lang="en-US"/>
        </a:p>
      </dgm:t>
    </dgm:pt>
    <dgm:pt modelId="{DE201F12-D68D-4449-BB65-1585930E40F8}" type="parTrans" cxnId="{BFCE21DB-C9F5-4081-B39A-A434CAEE0031}">
      <dgm:prSet/>
      <dgm:spPr/>
      <dgm:t>
        <a:bodyPr/>
        <a:lstStyle/>
        <a:p>
          <a:endParaRPr lang="en-US"/>
        </a:p>
      </dgm:t>
    </dgm:pt>
    <dgm:pt modelId="{98A49535-B156-4124-94CA-35C4EA616DC5}" type="sibTrans" cxnId="{BFCE21DB-C9F5-4081-B39A-A434CAEE0031}">
      <dgm:prSet/>
      <dgm:spPr/>
      <dgm:t>
        <a:bodyPr/>
        <a:lstStyle/>
        <a:p>
          <a:endParaRPr lang="en-US"/>
        </a:p>
      </dgm:t>
    </dgm:pt>
    <dgm:pt modelId="{6B7FA853-7EF2-4020-B0F4-050B6F0CF4CC}">
      <dgm:prSet/>
      <dgm:spPr/>
      <dgm:t>
        <a:bodyPr/>
        <a:lstStyle/>
        <a:p>
          <a:r>
            <a:rPr lang="es-ES"/>
            <a:t>•Comunicación asertiva: expresar lo que piensas u opinas con claridad, respeto y sin agresividad, defendiendo tus derechos sin violar los derechos de otros.</a:t>
          </a:r>
          <a:endParaRPr lang="en-US"/>
        </a:p>
      </dgm:t>
    </dgm:pt>
    <dgm:pt modelId="{A8558B18-5C50-4AD5-AC03-7114A113DD14}" type="parTrans" cxnId="{74D9FB2F-34A8-4E7B-8543-B1964F049902}">
      <dgm:prSet/>
      <dgm:spPr/>
      <dgm:t>
        <a:bodyPr/>
        <a:lstStyle/>
        <a:p>
          <a:endParaRPr lang="en-US"/>
        </a:p>
      </dgm:t>
    </dgm:pt>
    <dgm:pt modelId="{8F20EE51-B71E-429F-BD7F-DAAB7B20C81B}" type="sibTrans" cxnId="{74D9FB2F-34A8-4E7B-8543-B1964F049902}">
      <dgm:prSet/>
      <dgm:spPr/>
      <dgm:t>
        <a:bodyPr/>
        <a:lstStyle/>
        <a:p>
          <a:endParaRPr lang="en-US"/>
        </a:p>
      </dgm:t>
    </dgm:pt>
    <dgm:pt modelId="{6CE12422-C7F5-49D0-99FF-7D0F63A4E5A9}">
      <dgm:prSet/>
      <dgm:spPr/>
      <dgm:t>
        <a:bodyPr/>
        <a:lstStyle/>
        <a:p>
          <a:r>
            <a:rPr lang="es-ES"/>
            <a:t>•En un diálogo ético, se promueve un lenguaje propositivo: no solo criticar o rechazar, sino ofrecer alternativas argumentadas.</a:t>
          </a:r>
          <a:endParaRPr lang="en-US"/>
        </a:p>
      </dgm:t>
    </dgm:pt>
    <dgm:pt modelId="{3B96B973-C9FB-41C1-B6C3-8964859BD596}" type="parTrans" cxnId="{37C05D08-D934-4355-9729-1F11B681C925}">
      <dgm:prSet/>
      <dgm:spPr/>
      <dgm:t>
        <a:bodyPr/>
        <a:lstStyle/>
        <a:p>
          <a:endParaRPr lang="en-US"/>
        </a:p>
      </dgm:t>
    </dgm:pt>
    <dgm:pt modelId="{5682DE59-007F-47B7-B367-192E2E4E2A7C}" type="sibTrans" cxnId="{37C05D08-D934-4355-9729-1F11B681C925}">
      <dgm:prSet/>
      <dgm:spPr/>
      <dgm:t>
        <a:bodyPr/>
        <a:lstStyle/>
        <a:p>
          <a:endParaRPr lang="en-US"/>
        </a:p>
      </dgm:t>
    </dgm:pt>
    <dgm:pt modelId="{A29ECD65-7568-4D95-93B5-CFD3A37BFDD5}" type="pres">
      <dgm:prSet presAssocID="{3036082D-F537-4A3F-903E-A59E6DA62A18}" presName="Name0" presStyleCnt="0">
        <dgm:presLayoutVars>
          <dgm:dir/>
          <dgm:resizeHandles val="exact"/>
        </dgm:presLayoutVars>
      </dgm:prSet>
      <dgm:spPr/>
    </dgm:pt>
    <dgm:pt modelId="{4C87A254-E5AF-4F1A-9F88-1035198ED2FD}" type="pres">
      <dgm:prSet presAssocID="{CC192172-06CF-4676-B324-10EFF3DBA30A}" presName="node" presStyleLbl="node1" presStyleIdx="0" presStyleCnt="6">
        <dgm:presLayoutVars>
          <dgm:bulletEnabled val="1"/>
        </dgm:presLayoutVars>
      </dgm:prSet>
      <dgm:spPr/>
    </dgm:pt>
    <dgm:pt modelId="{FF09EEA0-A831-4DEC-B793-9BDC59D2B2D4}" type="pres">
      <dgm:prSet presAssocID="{211650E6-F1EB-44D5-B1E9-93406E5F4269}" presName="sibTrans" presStyleLbl="sibTrans1D1" presStyleIdx="0" presStyleCnt="5"/>
      <dgm:spPr/>
    </dgm:pt>
    <dgm:pt modelId="{405D43D2-7674-47F0-8924-1C2202834834}" type="pres">
      <dgm:prSet presAssocID="{211650E6-F1EB-44D5-B1E9-93406E5F4269}" presName="connectorText" presStyleLbl="sibTrans1D1" presStyleIdx="0" presStyleCnt="5"/>
      <dgm:spPr/>
    </dgm:pt>
    <dgm:pt modelId="{B73ACFE7-DE26-4B42-AC32-45EFB14B0B07}" type="pres">
      <dgm:prSet presAssocID="{C4EF898D-3F92-4856-BC67-9FFE81339625}" presName="node" presStyleLbl="node1" presStyleIdx="1" presStyleCnt="6">
        <dgm:presLayoutVars>
          <dgm:bulletEnabled val="1"/>
        </dgm:presLayoutVars>
      </dgm:prSet>
      <dgm:spPr/>
    </dgm:pt>
    <dgm:pt modelId="{B88821D9-5D0D-4B44-AB0C-F052AEBD9432}" type="pres">
      <dgm:prSet presAssocID="{4CCEFADB-D126-4196-B289-B9E327B14397}" presName="sibTrans" presStyleLbl="sibTrans1D1" presStyleIdx="1" presStyleCnt="5"/>
      <dgm:spPr/>
    </dgm:pt>
    <dgm:pt modelId="{F3708547-02EA-4219-9CBE-22B62C167025}" type="pres">
      <dgm:prSet presAssocID="{4CCEFADB-D126-4196-B289-B9E327B14397}" presName="connectorText" presStyleLbl="sibTrans1D1" presStyleIdx="1" presStyleCnt="5"/>
      <dgm:spPr/>
    </dgm:pt>
    <dgm:pt modelId="{3BDE7F12-3EEC-4022-B808-2BA77834D528}" type="pres">
      <dgm:prSet presAssocID="{7A2141E8-DEBA-424E-A823-1F7D8FD76806}" presName="node" presStyleLbl="node1" presStyleIdx="2" presStyleCnt="6">
        <dgm:presLayoutVars>
          <dgm:bulletEnabled val="1"/>
        </dgm:presLayoutVars>
      </dgm:prSet>
      <dgm:spPr/>
    </dgm:pt>
    <dgm:pt modelId="{66C80FB9-AFF4-4AC7-8A10-E0FB0B3292D5}" type="pres">
      <dgm:prSet presAssocID="{9FCB860A-68A9-4F65-8221-008F0EE2483A}" presName="sibTrans" presStyleLbl="sibTrans1D1" presStyleIdx="2" presStyleCnt="5"/>
      <dgm:spPr/>
    </dgm:pt>
    <dgm:pt modelId="{D9C3E379-4D0C-4996-9C9B-8177F29F522B}" type="pres">
      <dgm:prSet presAssocID="{9FCB860A-68A9-4F65-8221-008F0EE2483A}" presName="connectorText" presStyleLbl="sibTrans1D1" presStyleIdx="2" presStyleCnt="5"/>
      <dgm:spPr/>
    </dgm:pt>
    <dgm:pt modelId="{93BC89F9-4AD8-4449-B788-ECC73864BCD3}" type="pres">
      <dgm:prSet presAssocID="{C543E6D1-D140-4483-BEBD-42F0CEBCFE50}" presName="node" presStyleLbl="node1" presStyleIdx="3" presStyleCnt="6">
        <dgm:presLayoutVars>
          <dgm:bulletEnabled val="1"/>
        </dgm:presLayoutVars>
      </dgm:prSet>
      <dgm:spPr/>
    </dgm:pt>
    <dgm:pt modelId="{EE1576B2-B161-4DF5-B6FD-38ABD65C80F9}" type="pres">
      <dgm:prSet presAssocID="{98A49535-B156-4124-94CA-35C4EA616DC5}" presName="sibTrans" presStyleLbl="sibTrans1D1" presStyleIdx="3" presStyleCnt="5"/>
      <dgm:spPr/>
    </dgm:pt>
    <dgm:pt modelId="{9DD2527D-3AD3-41AC-8C4C-20F0219675CC}" type="pres">
      <dgm:prSet presAssocID="{98A49535-B156-4124-94CA-35C4EA616DC5}" presName="connectorText" presStyleLbl="sibTrans1D1" presStyleIdx="3" presStyleCnt="5"/>
      <dgm:spPr/>
    </dgm:pt>
    <dgm:pt modelId="{7E788C9A-3F0B-4F24-90C5-33CF7A651659}" type="pres">
      <dgm:prSet presAssocID="{6B7FA853-7EF2-4020-B0F4-050B6F0CF4CC}" presName="node" presStyleLbl="node1" presStyleIdx="4" presStyleCnt="6">
        <dgm:presLayoutVars>
          <dgm:bulletEnabled val="1"/>
        </dgm:presLayoutVars>
      </dgm:prSet>
      <dgm:spPr/>
    </dgm:pt>
    <dgm:pt modelId="{C06DE847-DDDB-484A-900B-5AA8A4FF4206}" type="pres">
      <dgm:prSet presAssocID="{8F20EE51-B71E-429F-BD7F-DAAB7B20C81B}" presName="sibTrans" presStyleLbl="sibTrans1D1" presStyleIdx="4" presStyleCnt="5"/>
      <dgm:spPr/>
    </dgm:pt>
    <dgm:pt modelId="{0CCD2B75-A4C1-482A-8AE6-4B39D20E088D}" type="pres">
      <dgm:prSet presAssocID="{8F20EE51-B71E-429F-BD7F-DAAB7B20C81B}" presName="connectorText" presStyleLbl="sibTrans1D1" presStyleIdx="4" presStyleCnt="5"/>
      <dgm:spPr/>
    </dgm:pt>
    <dgm:pt modelId="{8CB94950-296F-4368-9BAB-5156F5FF6C21}" type="pres">
      <dgm:prSet presAssocID="{6CE12422-C7F5-49D0-99FF-7D0F63A4E5A9}" presName="node" presStyleLbl="node1" presStyleIdx="5" presStyleCnt="6">
        <dgm:presLayoutVars>
          <dgm:bulletEnabled val="1"/>
        </dgm:presLayoutVars>
      </dgm:prSet>
      <dgm:spPr/>
    </dgm:pt>
  </dgm:ptLst>
  <dgm:cxnLst>
    <dgm:cxn modelId="{37C05D08-D934-4355-9729-1F11B681C925}" srcId="{3036082D-F537-4A3F-903E-A59E6DA62A18}" destId="{6CE12422-C7F5-49D0-99FF-7D0F63A4E5A9}" srcOrd="5" destOrd="0" parTransId="{3B96B973-C9FB-41C1-B6C3-8964859BD596}" sibTransId="{5682DE59-007F-47B7-B367-192E2E4E2A7C}"/>
    <dgm:cxn modelId="{7398970A-CE9E-4E63-8622-DA475F356AAB}" type="presOf" srcId="{7A2141E8-DEBA-424E-A823-1F7D8FD76806}" destId="{3BDE7F12-3EEC-4022-B808-2BA77834D528}" srcOrd="0" destOrd="0" presId="urn:microsoft.com/office/officeart/2016/7/layout/RepeatingBendingProcessNew"/>
    <dgm:cxn modelId="{61261D0B-A652-4B12-B5AC-ACBBDDDA016A}" type="presOf" srcId="{4CCEFADB-D126-4196-B289-B9E327B14397}" destId="{B88821D9-5D0D-4B44-AB0C-F052AEBD9432}" srcOrd="0" destOrd="0" presId="urn:microsoft.com/office/officeart/2016/7/layout/RepeatingBendingProcessNew"/>
    <dgm:cxn modelId="{F1E5F111-B249-4ED1-91F3-84FF0A8E3C13}" type="presOf" srcId="{8F20EE51-B71E-429F-BD7F-DAAB7B20C81B}" destId="{C06DE847-DDDB-484A-900B-5AA8A4FF4206}" srcOrd="0" destOrd="0" presId="urn:microsoft.com/office/officeart/2016/7/layout/RepeatingBendingProcessNew"/>
    <dgm:cxn modelId="{C2BCC813-FB6A-4B55-B779-965493F6423B}" type="presOf" srcId="{6B7FA853-7EF2-4020-B0F4-050B6F0CF4CC}" destId="{7E788C9A-3F0B-4F24-90C5-33CF7A651659}" srcOrd="0" destOrd="0" presId="urn:microsoft.com/office/officeart/2016/7/layout/RepeatingBendingProcessNew"/>
    <dgm:cxn modelId="{F54BB41D-DA94-46B0-807D-C5F849450703}" srcId="{3036082D-F537-4A3F-903E-A59E6DA62A18}" destId="{C4EF898D-3F92-4856-BC67-9FFE81339625}" srcOrd="1" destOrd="0" parTransId="{685B25B3-6392-48A6-9DC1-8829ADA40EC7}" sibTransId="{4CCEFADB-D126-4196-B289-B9E327B14397}"/>
    <dgm:cxn modelId="{236C0E21-BACF-4177-B009-A477871C9CA0}" srcId="{3036082D-F537-4A3F-903E-A59E6DA62A18}" destId="{7A2141E8-DEBA-424E-A823-1F7D8FD76806}" srcOrd="2" destOrd="0" parTransId="{C42ABB34-A826-46EE-9EF7-EAC77DBA3293}" sibTransId="{9FCB860A-68A9-4F65-8221-008F0EE2483A}"/>
    <dgm:cxn modelId="{0EA8F124-9A29-4195-A4B2-F2CFFDB6E26B}" type="presOf" srcId="{C4EF898D-3F92-4856-BC67-9FFE81339625}" destId="{B73ACFE7-DE26-4B42-AC32-45EFB14B0B07}" srcOrd="0" destOrd="0" presId="urn:microsoft.com/office/officeart/2016/7/layout/RepeatingBendingProcessNew"/>
    <dgm:cxn modelId="{74D9FB2F-34A8-4E7B-8543-B1964F049902}" srcId="{3036082D-F537-4A3F-903E-A59E6DA62A18}" destId="{6B7FA853-7EF2-4020-B0F4-050B6F0CF4CC}" srcOrd="4" destOrd="0" parTransId="{A8558B18-5C50-4AD5-AC03-7114A113DD14}" sibTransId="{8F20EE51-B71E-429F-BD7F-DAAB7B20C81B}"/>
    <dgm:cxn modelId="{32AE1330-D54F-4629-BDCD-4BFBE1248819}" type="presOf" srcId="{9FCB860A-68A9-4F65-8221-008F0EE2483A}" destId="{66C80FB9-AFF4-4AC7-8A10-E0FB0B3292D5}" srcOrd="0" destOrd="0" presId="urn:microsoft.com/office/officeart/2016/7/layout/RepeatingBendingProcessNew"/>
    <dgm:cxn modelId="{00A9654D-286C-4C2B-9097-DC821F856F62}" type="presOf" srcId="{98A49535-B156-4124-94CA-35C4EA616DC5}" destId="{9DD2527D-3AD3-41AC-8C4C-20F0219675CC}" srcOrd="1" destOrd="0" presId="urn:microsoft.com/office/officeart/2016/7/layout/RepeatingBendingProcessNew"/>
    <dgm:cxn modelId="{AF8EE64F-D5B6-4F2C-AB10-878EF99A2BB1}" type="presOf" srcId="{211650E6-F1EB-44D5-B1E9-93406E5F4269}" destId="{FF09EEA0-A831-4DEC-B793-9BDC59D2B2D4}" srcOrd="0" destOrd="0" presId="urn:microsoft.com/office/officeart/2016/7/layout/RepeatingBendingProcessNew"/>
    <dgm:cxn modelId="{EFA35954-2FBE-4FCD-B86A-129A600FDF82}" type="presOf" srcId="{8F20EE51-B71E-429F-BD7F-DAAB7B20C81B}" destId="{0CCD2B75-A4C1-482A-8AE6-4B39D20E088D}" srcOrd="1" destOrd="0" presId="urn:microsoft.com/office/officeart/2016/7/layout/RepeatingBendingProcessNew"/>
    <dgm:cxn modelId="{CAA01388-22F5-450B-86B8-8792EEE2A635}" type="presOf" srcId="{C543E6D1-D140-4483-BEBD-42F0CEBCFE50}" destId="{93BC89F9-4AD8-4449-B788-ECC73864BCD3}" srcOrd="0" destOrd="0" presId="urn:microsoft.com/office/officeart/2016/7/layout/RepeatingBendingProcessNew"/>
    <dgm:cxn modelId="{12509894-EAA8-4F97-9A8B-AD2A02DA6142}" type="presOf" srcId="{9FCB860A-68A9-4F65-8221-008F0EE2483A}" destId="{D9C3E379-4D0C-4996-9C9B-8177F29F522B}" srcOrd="1" destOrd="0" presId="urn:microsoft.com/office/officeart/2016/7/layout/RepeatingBendingProcessNew"/>
    <dgm:cxn modelId="{CD4FA5B9-3C50-4B21-808C-28BD30CED6FA}" srcId="{3036082D-F537-4A3F-903E-A59E6DA62A18}" destId="{CC192172-06CF-4676-B324-10EFF3DBA30A}" srcOrd="0" destOrd="0" parTransId="{6EB94C9D-6602-44F7-AF09-4FE242ED82D9}" sibTransId="{211650E6-F1EB-44D5-B1E9-93406E5F4269}"/>
    <dgm:cxn modelId="{512FBDBE-5C96-411B-9641-A8944B656014}" type="presOf" srcId="{98A49535-B156-4124-94CA-35C4EA616DC5}" destId="{EE1576B2-B161-4DF5-B6FD-38ABD65C80F9}" srcOrd="0" destOrd="0" presId="urn:microsoft.com/office/officeart/2016/7/layout/RepeatingBendingProcessNew"/>
    <dgm:cxn modelId="{BFCE21DB-C9F5-4081-B39A-A434CAEE0031}" srcId="{3036082D-F537-4A3F-903E-A59E6DA62A18}" destId="{C543E6D1-D140-4483-BEBD-42F0CEBCFE50}" srcOrd="3" destOrd="0" parTransId="{DE201F12-D68D-4449-BB65-1585930E40F8}" sibTransId="{98A49535-B156-4124-94CA-35C4EA616DC5}"/>
    <dgm:cxn modelId="{E7C5EFDE-1442-464B-B1F0-C0234E5437CD}" type="presOf" srcId="{CC192172-06CF-4676-B324-10EFF3DBA30A}" destId="{4C87A254-E5AF-4F1A-9F88-1035198ED2FD}" srcOrd="0" destOrd="0" presId="urn:microsoft.com/office/officeart/2016/7/layout/RepeatingBendingProcessNew"/>
    <dgm:cxn modelId="{8C449DE0-A025-42B1-AF20-3F923AC4DF87}" type="presOf" srcId="{211650E6-F1EB-44D5-B1E9-93406E5F4269}" destId="{405D43D2-7674-47F0-8924-1C2202834834}" srcOrd="1" destOrd="0" presId="urn:microsoft.com/office/officeart/2016/7/layout/RepeatingBendingProcessNew"/>
    <dgm:cxn modelId="{3F3F53E3-B76C-4B47-B48F-9BA24DAEDC06}" type="presOf" srcId="{3036082D-F537-4A3F-903E-A59E6DA62A18}" destId="{A29ECD65-7568-4D95-93B5-CFD3A37BFDD5}" srcOrd="0" destOrd="0" presId="urn:microsoft.com/office/officeart/2016/7/layout/RepeatingBendingProcessNew"/>
    <dgm:cxn modelId="{4AA597EE-BEB2-4F1B-A968-0EDF7E7B9BF2}" type="presOf" srcId="{6CE12422-C7F5-49D0-99FF-7D0F63A4E5A9}" destId="{8CB94950-296F-4368-9BAB-5156F5FF6C21}" srcOrd="0" destOrd="0" presId="urn:microsoft.com/office/officeart/2016/7/layout/RepeatingBendingProcessNew"/>
    <dgm:cxn modelId="{707684F5-9405-4022-A8BA-0570F9DFC4A7}" type="presOf" srcId="{4CCEFADB-D126-4196-B289-B9E327B14397}" destId="{F3708547-02EA-4219-9CBE-22B62C167025}" srcOrd="1" destOrd="0" presId="urn:microsoft.com/office/officeart/2016/7/layout/RepeatingBendingProcessNew"/>
    <dgm:cxn modelId="{2488175B-7F33-4874-A7B4-0D9F19499758}" type="presParOf" srcId="{A29ECD65-7568-4D95-93B5-CFD3A37BFDD5}" destId="{4C87A254-E5AF-4F1A-9F88-1035198ED2FD}" srcOrd="0" destOrd="0" presId="urn:microsoft.com/office/officeart/2016/7/layout/RepeatingBendingProcessNew"/>
    <dgm:cxn modelId="{DED137C7-D01B-4521-88FB-29D6E10E3B83}" type="presParOf" srcId="{A29ECD65-7568-4D95-93B5-CFD3A37BFDD5}" destId="{FF09EEA0-A831-4DEC-B793-9BDC59D2B2D4}" srcOrd="1" destOrd="0" presId="urn:microsoft.com/office/officeart/2016/7/layout/RepeatingBendingProcessNew"/>
    <dgm:cxn modelId="{F87CE347-A8D4-4BB1-B77B-C15C4B58FF2C}" type="presParOf" srcId="{FF09EEA0-A831-4DEC-B793-9BDC59D2B2D4}" destId="{405D43D2-7674-47F0-8924-1C2202834834}" srcOrd="0" destOrd="0" presId="urn:microsoft.com/office/officeart/2016/7/layout/RepeatingBendingProcessNew"/>
    <dgm:cxn modelId="{29B9BCDB-E913-4831-B1C0-80BA9B490800}" type="presParOf" srcId="{A29ECD65-7568-4D95-93B5-CFD3A37BFDD5}" destId="{B73ACFE7-DE26-4B42-AC32-45EFB14B0B07}" srcOrd="2" destOrd="0" presId="urn:microsoft.com/office/officeart/2016/7/layout/RepeatingBendingProcessNew"/>
    <dgm:cxn modelId="{2A791775-BF65-41CE-8CA5-38BA8D9716C9}" type="presParOf" srcId="{A29ECD65-7568-4D95-93B5-CFD3A37BFDD5}" destId="{B88821D9-5D0D-4B44-AB0C-F052AEBD9432}" srcOrd="3" destOrd="0" presId="urn:microsoft.com/office/officeart/2016/7/layout/RepeatingBendingProcessNew"/>
    <dgm:cxn modelId="{73E0604B-62A6-4599-B2A5-D344C8CDC0BB}" type="presParOf" srcId="{B88821D9-5D0D-4B44-AB0C-F052AEBD9432}" destId="{F3708547-02EA-4219-9CBE-22B62C167025}" srcOrd="0" destOrd="0" presId="urn:microsoft.com/office/officeart/2016/7/layout/RepeatingBendingProcessNew"/>
    <dgm:cxn modelId="{09CC582A-862F-4CFA-B452-6486555BE7B9}" type="presParOf" srcId="{A29ECD65-7568-4D95-93B5-CFD3A37BFDD5}" destId="{3BDE7F12-3EEC-4022-B808-2BA77834D528}" srcOrd="4" destOrd="0" presId="urn:microsoft.com/office/officeart/2016/7/layout/RepeatingBendingProcessNew"/>
    <dgm:cxn modelId="{6BCFB945-3DA4-4078-900E-D1FFB1BA2955}" type="presParOf" srcId="{A29ECD65-7568-4D95-93B5-CFD3A37BFDD5}" destId="{66C80FB9-AFF4-4AC7-8A10-E0FB0B3292D5}" srcOrd="5" destOrd="0" presId="urn:microsoft.com/office/officeart/2016/7/layout/RepeatingBendingProcessNew"/>
    <dgm:cxn modelId="{23E400F9-5D71-46C4-A8DA-E3E0C44A31F5}" type="presParOf" srcId="{66C80FB9-AFF4-4AC7-8A10-E0FB0B3292D5}" destId="{D9C3E379-4D0C-4996-9C9B-8177F29F522B}" srcOrd="0" destOrd="0" presId="urn:microsoft.com/office/officeart/2016/7/layout/RepeatingBendingProcessNew"/>
    <dgm:cxn modelId="{55C814B0-0F46-402C-B7B0-77635F6AE85F}" type="presParOf" srcId="{A29ECD65-7568-4D95-93B5-CFD3A37BFDD5}" destId="{93BC89F9-4AD8-4449-B788-ECC73864BCD3}" srcOrd="6" destOrd="0" presId="urn:microsoft.com/office/officeart/2016/7/layout/RepeatingBendingProcessNew"/>
    <dgm:cxn modelId="{D506E6F4-5D93-412C-A445-35E12D0ECE8B}" type="presParOf" srcId="{A29ECD65-7568-4D95-93B5-CFD3A37BFDD5}" destId="{EE1576B2-B161-4DF5-B6FD-38ABD65C80F9}" srcOrd="7" destOrd="0" presId="urn:microsoft.com/office/officeart/2016/7/layout/RepeatingBendingProcessNew"/>
    <dgm:cxn modelId="{7370E0E4-2F77-4916-9E59-C2C140608D75}" type="presParOf" srcId="{EE1576B2-B161-4DF5-B6FD-38ABD65C80F9}" destId="{9DD2527D-3AD3-41AC-8C4C-20F0219675CC}" srcOrd="0" destOrd="0" presId="urn:microsoft.com/office/officeart/2016/7/layout/RepeatingBendingProcessNew"/>
    <dgm:cxn modelId="{1856E95E-78CB-41B7-85F6-C6A20AA62EB0}" type="presParOf" srcId="{A29ECD65-7568-4D95-93B5-CFD3A37BFDD5}" destId="{7E788C9A-3F0B-4F24-90C5-33CF7A651659}" srcOrd="8" destOrd="0" presId="urn:microsoft.com/office/officeart/2016/7/layout/RepeatingBendingProcessNew"/>
    <dgm:cxn modelId="{12FEB801-DED2-46EA-93F9-76F65454D644}" type="presParOf" srcId="{A29ECD65-7568-4D95-93B5-CFD3A37BFDD5}" destId="{C06DE847-DDDB-484A-900B-5AA8A4FF4206}" srcOrd="9" destOrd="0" presId="urn:microsoft.com/office/officeart/2016/7/layout/RepeatingBendingProcessNew"/>
    <dgm:cxn modelId="{06699BDA-1279-40DC-919B-661551DADC73}" type="presParOf" srcId="{C06DE847-DDDB-484A-900B-5AA8A4FF4206}" destId="{0CCD2B75-A4C1-482A-8AE6-4B39D20E088D}" srcOrd="0" destOrd="0" presId="urn:microsoft.com/office/officeart/2016/7/layout/RepeatingBendingProcessNew"/>
    <dgm:cxn modelId="{28FD6649-02E3-44E6-BD37-720DFE2F926D}" type="presParOf" srcId="{A29ECD65-7568-4D95-93B5-CFD3A37BFDD5}" destId="{8CB94950-296F-4368-9BAB-5156F5FF6C21}"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9EEA0-A831-4DEC-B793-9BDC59D2B2D4}">
      <dsp:nvSpPr>
        <dsp:cNvPr id="0" name=""/>
        <dsp:cNvSpPr/>
      </dsp:nvSpPr>
      <dsp:spPr>
        <a:xfrm>
          <a:off x="3180986" y="713528"/>
          <a:ext cx="551146" cy="91440"/>
        </a:xfrm>
        <a:custGeom>
          <a:avLst/>
          <a:gdLst/>
          <a:ahLst/>
          <a:cxnLst/>
          <a:rect l="0" t="0" r="0" b="0"/>
          <a:pathLst>
            <a:path>
              <a:moveTo>
                <a:pt x="0" y="45720"/>
              </a:moveTo>
              <a:lnTo>
                <a:pt x="551146"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2015" y="756340"/>
        <a:ext cx="29087" cy="5817"/>
      </dsp:txXfrm>
    </dsp:sp>
    <dsp:sp modelId="{4C87A254-E5AF-4F1A-9F88-1035198ED2FD}">
      <dsp:nvSpPr>
        <dsp:cNvPr id="0" name=""/>
        <dsp:cNvSpPr/>
      </dsp:nvSpPr>
      <dsp:spPr>
        <a:xfrm>
          <a:off x="653452" y="448"/>
          <a:ext cx="2529333" cy="1517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marL="0" lvl="0" indent="0" algn="ctr" defTabSz="577850">
            <a:lnSpc>
              <a:spcPct val="90000"/>
            </a:lnSpc>
            <a:spcBef>
              <a:spcPct val="0"/>
            </a:spcBef>
            <a:spcAft>
              <a:spcPct val="35000"/>
            </a:spcAft>
            <a:buNone/>
          </a:pPr>
          <a:r>
            <a:rPr lang="es-ES" sz="1300" b="1" kern="1200"/>
            <a:t>Principio de reciprocidad</a:t>
          </a:r>
          <a:endParaRPr lang="en-US" sz="1300" kern="1200"/>
        </a:p>
      </dsp:txBody>
      <dsp:txXfrm>
        <a:off x="653452" y="448"/>
        <a:ext cx="2529333" cy="1517600"/>
      </dsp:txXfrm>
    </dsp:sp>
    <dsp:sp modelId="{B88821D9-5D0D-4B44-AB0C-F052AEBD9432}">
      <dsp:nvSpPr>
        <dsp:cNvPr id="0" name=""/>
        <dsp:cNvSpPr/>
      </dsp:nvSpPr>
      <dsp:spPr>
        <a:xfrm>
          <a:off x="6292066" y="713528"/>
          <a:ext cx="551146" cy="91440"/>
        </a:xfrm>
        <a:custGeom>
          <a:avLst/>
          <a:gdLst/>
          <a:ahLst/>
          <a:cxnLst/>
          <a:rect l="0" t="0" r="0" b="0"/>
          <a:pathLst>
            <a:path>
              <a:moveTo>
                <a:pt x="0" y="45720"/>
              </a:moveTo>
              <a:lnTo>
                <a:pt x="551146" y="45720"/>
              </a:lnTo>
            </a:path>
          </a:pathLst>
        </a:custGeom>
        <a:noFill/>
        <a:ln w="6350" cap="flat" cmpd="sng" algn="ctr">
          <a:solidFill>
            <a:schemeClr val="accent2">
              <a:hueOff val="476947"/>
              <a:satOff val="-10882"/>
              <a:lumOff val="402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53096" y="756340"/>
        <a:ext cx="29087" cy="5817"/>
      </dsp:txXfrm>
    </dsp:sp>
    <dsp:sp modelId="{B73ACFE7-DE26-4B42-AC32-45EFB14B0B07}">
      <dsp:nvSpPr>
        <dsp:cNvPr id="0" name=""/>
        <dsp:cNvSpPr/>
      </dsp:nvSpPr>
      <dsp:spPr>
        <a:xfrm>
          <a:off x="3764533" y="448"/>
          <a:ext cx="2529333" cy="1517600"/>
        </a:xfrm>
        <a:prstGeom prst="rect">
          <a:avLst/>
        </a:prstGeom>
        <a:solidFill>
          <a:schemeClr val="accent2">
            <a:hueOff val="381558"/>
            <a:satOff val="-8706"/>
            <a:lumOff val="3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marL="0" lvl="0" indent="0" algn="ctr" defTabSz="577850">
            <a:lnSpc>
              <a:spcPct val="90000"/>
            </a:lnSpc>
            <a:spcBef>
              <a:spcPct val="0"/>
            </a:spcBef>
            <a:spcAft>
              <a:spcPct val="35000"/>
            </a:spcAft>
            <a:buNone/>
          </a:pPr>
          <a:r>
            <a:rPr lang="es-ES" sz="1300" kern="1200"/>
            <a:t>•En el diálogo ético, no basta con imponer argumentos; cada parte debe estar dispuesta a someter sus propios juicios al escrutinio.</a:t>
          </a:r>
          <a:endParaRPr lang="en-US" sz="1300" kern="1200"/>
        </a:p>
      </dsp:txBody>
      <dsp:txXfrm>
        <a:off x="3764533" y="448"/>
        <a:ext cx="2529333" cy="1517600"/>
      </dsp:txXfrm>
    </dsp:sp>
    <dsp:sp modelId="{66C80FB9-AFF4-4AC7-8A10-E0FB0B3292D5}">
      <dsp:nvSpPr>
        <dsp:cNvPr id="0" name=""/>
        <dsp:cNvSpPr/>
      </dsp:nvSpPr>
      <dsp:spPr>
        <a:xfrm>
          <a:off x="1918119" y="1516249"/>
          <a:ext cx="6222161" cy="551146"/>
        </a:xfrm>
        <a:custGeom>
          <a:avLst/>
          <a:gdLst/>
          <a:ahLst/>
          <a:cxnLst/>
          <a:rect l="0" t="0" r="0" b="0"/>
          <a:pathLst>
            <a:path>
              <a:moveTo>
                <a:pt x="6222161" y="0"/>
              </a:moveTo>
              <a:lnTo>
                <a:pt x="6222161" y="292673"/>
              </a:lnTo>
              <a:lnTo>
                <a:pt x="0" y="292673"/>
              </a:lnTo>
              <a:lnTo>
                <a:pt x="0" y="551146"/>
              </a:lnTo>
            </a:path>
          </a:pathLst>
        </a:custGeom>
        <a:noFill/>
        <a:ln w="6350" cap="flat" cmpd="sng" algn="ctr">
          <a:solidFill>
            <a:schemeClr val="accent2">
              <a:hueOff val="953895"/>
              <a:satOff val="-21764"/>
              <a:lumOff val="80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2967" y="1788913"/>
        <a:ext cx="312464" cy="5817"/>
      </dsp:txXfrm>
    </dsp:sp>
    <dsp:sp modelId="{3BDE7F12-3EEC-4022-B808-2BA77834D528}">
      <dsp:nvSpPr>
        <dsp:cNvPr id="0" name=""/>
        <dsp:cNvSpPr/>
      </dsp:nvSpPr>
      <dsp:spPr>
        <a:xfrm>
          <a:off x="6875613" y="448"/>
          <a:ext cx="2529333" cy="1517600"/>
        </a:xfrm>
        <a:prstGeom prst="rect">
          <a:avLst/>
        </a:prstGeom>
        <a:solidFill>
          <a:schemeClr val="accent2">
            <a:hueOff val="763116"/>
            <a:satOff val="-17411"/>
            <a:lumOff val="6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marL="0" lvl="0" indent="0" algn="ctr" defTabSz="577850">
            <a:lnSpc>
              <a:spcPct val="90000"/>
            </a:lnSpc>
            <a:spcBef>
              <a:spcPct val="0"/>
            </a:spcBef>
            <a:spcAft>
              <a:spcPct val="35000"/>
            </a:spcAft>
            <a:buNone/>
          </a:pPr>
          <a:r>
            <a:rPr lang="es-ES" sz="1300" kern="1200"/>
            <a:t>•Esto implica esperar que otros también expongan sus razones, sean escuchados, y que haya apertura al cambio.</a:t>
          </a:r>
          <a:endParaRPr lang="en-US" sz="1300" kern="1200"/>
        </a:p>
      </dsp:txBody>
      <dsp:txXfrm>
        <a:off x="6875613" y="448"/>
        <a:ext cx="2529333" cy="1517600"/>
      </dsp:txXfrm>
    </dsp:sp>
    <dsp:sp modelId="{EE1576B2-B161-4DF5-B6FD-38ABD65C80F9}">
      <dsp:nvSpPr>
        <dsp:cNvPr id="0" name=""/>
        <dsp:cNvSpPr/>
      </dsp:nvSpPr>
      <dsp:spPr>
        <a:xfrm>
          <a:off x="3180986" y="2812876"/>
          <a:ext cx="551146" cy="91440"/>
        </a:xfrm>
        <a:custGeom>
          <a:avLst/>
          <a:gdLst/>
          <a:ahLst/>
          <a:cxnLst/>
          <a:rect l="0" t="0" r="0" b="0"/>
          <a:pathLst>
            <a:path>
              <a:moveTo>
                <a:pt x="0" y="45720"/>
              </a:moveTo>
              <a:lnTo>
                <a:pt x="551146" y="45720"/>
              </a:lnTo>
            </a:path>
          </a:pathLst>
        </a:custGeom>
        <a:noFill/>
        <a:ln w="6350" cap="flat" cmpd="sng" algn="ctr">
          <a:solidFill>
            <a:schemeClr val="accent2">
              <a:hueOff val="1430842"/>
              <a:satOff val="-32646"/>
              <a:lumOff val="12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2015" y="2855687"/>
        <a:ext cx="29087" cy="5817"/>
      </dsp:txXfrm>
    </dsp:sp>
    <dsp:sp modelId="{93BC89F9-4AD8-4449-B788-ECC73864BCD3}">
      <dsp:nvSpPr>
        <dsp:cNvPr id="0" name=""/>
        <dsp:cNvSpPr/>
      </dsp:nvSpPr>
      <dsp:spPr>
        <a:xfrm>
          <a:off x="653452" y="2099795"/>
          <a:ext cx="2529333" cy="1517600"/>
        </a:xfrm>
        <a:prstGeom prst="rect">
          <a:avLst/>
        </a:prstGeom>
        <a:solidFill>
          <a:schemeClr val="accent2">
            <a:hueOff val="1144674"/>
            <a:satOff val="-26117"/>
            <a:lumOff val="9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marL="0" lvl="0" indent="0" algn="ctr" defTabSz="577850">
            <a:lnSpc>
              <a:spcPct val="90000"/>
            </a:lnSpc>
            <a:spcBef>
              <a:spcPct val="0"/>
            </a:spcBef>
            <a:spcAft>
              <a:spcPct val="35000"/>
            </a:spcAft>
            <a:buNone/>
          </a:pPr>
          <a:r>
            <a:rPr lang="es-ES" sz="1300" b="1" kern="1200"/>
            <a:t>Lenguaje asertivo y propositivo</a:t>
          </a:r>
          <a:endParaRPr lang="en-US" sz="1300" kern="1200"/>
        </a:p>
      </dsp:txBody>
      <dsp:txXfrm>
        <a:off x="653452" y="2099795"/>
        <a:ext cx="2529333" cy="1517600"/>
      </dsp:txXfrm>
    </dsp:sp>
    <dsp:sp modelId="{C06DE847-DDDB-484A-900B-5AA8A4FF4206}">
      <dsp:nvSpPr>
        <dsp:cNvPr id="0" name=""/>
        <dsp:cNvSpPr/>
      </dsp:nvSpPr>
      <dsp:spPr>
        <a:xfrm>
          <a:off x="6292066" y="2812876"/>
          <a:ext cx="551146" cy="91440"/>
        </a:xfrm>
        <a:custGeom>
          <a:avLst/>
          <a:gdLst/>
          <a:ahLst/>
          <a:cxnLst/>
          <a:rect l="0" t="0" r="0" b="0"/>
          <a:pathLst>
            <a:path>
              <a:moveTo>
                <a:pt x="0" y="45720"/>
              </a:moveTo>
              <a:lnTo>
                <a:pt x="551146" y="45720"/>
              </a:lnTo>
            </a:path>
          </a:pathLst>
        </a:custGeom>
        <a:noFill/>
        <a:ln w="6350" cap="flat" cmpd="sng" algn="ctr">
          <a:solidFill>
            <a:schemeClr val="accent2">
              <a:hueOff val="1907789"/>
              <a:satOff val="-43528"/>
              <a:lumOff val="1607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53096" y="2855687"/>
        <a:ext cx="29087" cy="5817"/>
      </dsp:txXfrm>
    </dsp:sp>
    <dsp:sp modelId="{7E788C9A-3F0B-4F24-90C5-33CF7A651659}">
      <dsp:nvSpPr>
        <dsp:cNvPr id="0" name=""/>
        <dsp:cNvSpPr/>
      </dsp:nvSpPr>
      <dsp:spPr>
        <a:xfrm>
          <a:off x="3764533" y="2099795"/>
          <a:ext cx="2529333" cy="1517600"/>
        </a:xfrm>
        <a:prstGeom prst="rect">
          <a:avLst/>
        </a:prstGeom>
        <a:solidFill>
          <a:schemeClr val="accent2">
            <a:hueOff val="1526231"/>
            <a:satOff val="-34822"/>
            <a:lumOff val="12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marL="0" lvl="0" indent="0" algn="ctr" defTabSz="577850">
            <a:lnSpc>
              <a:spcPct val="90000"/>
            </a:lnSpc>
            <a:spcBef>
              <a:spcPct val="0"/>
            </a:spcBef>
            <a:spcAft>
              <a:spcPct val="35000"/>
            </a:spcAft>
            <a:buNone/>
          </a:pPr>
          <a:r>
            <a:rPr lang="es-ES" sz="1300" kern="1200"/>
            <a:t>•Comunicación asertiva: expresar lo que piensas u opinas con claridad, respeto y sin agresividad, defendiendo tus derechos sin violar los derechos de otros.</a:t>
          </a:r>
          <a:endParaRPr lang="en-US" sz="1300" kern="1200"/>
        </a:p>
      </dsp:txBody>
      <dsp:txXfrm>
        <a:off x="3764533" y="2099795"/>
        <a:ext cx="2529333" cy="1517600"/>
      </dsp:txXfrm>
    </dsp:sp>
    <dsp:sp modelId="{8CB94950-296F-4368-9BAB-5156F5FF6C21}">
      <dsp:nvSpPr>
        <dsp:cNvPr id="0" name=""/>
        <dsp:cNvSpPr/>
      </dsp:nvSpPr>
      <dsp:spPr>
        <a:xfrm>
          <a:off x="6875613" y="2099795"/>
          <a:ext cx="2529333" cy="1517600"/>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39" tIns="130096" rIns="123939" bIns="130096" numCol="1" spcCol="1270" anchor="ctr" anchorCtr="0">
          <a:noAutofit/>
        </a:bodyPr>
        <a:lstStyle/>
        <a:p>
          <a:pPr marL="0" lvl="0" indent="0" algn="ctr" defTabSz="577850">
            <a:lnSpc>
              <a:spcPct val="90000"/>
            </a:lnSpc>
            <a:spcBef>
              <a:spcPct val="0"/>
            </a:spcBef>
            <a:spcAft>
              <a:spcPct val="35000"/>
            </a:spcAft>
            <a:buNone/>
          </a:pPr>
          <a:r>
            <a:rPr lang="es-ES" sz="1300" kern="1200"/>
            <a:t>•En un diálogo ético, se promueve un lenguaje propositivo: no solo criticar o rechazar, sino ofrecer alternativas argumentadas.</a:t>
          </a:r>
          <a:endParaRPr lang="en-US" sz="1300" kern="1200"/>
        </a:p>
      </dsp:txBody>
      <dsp:txXfrm>
        <a:off x="6875613" y="2099795"/>
        <a:ext cx="2529333" cy="15176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O"/>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O"/>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O"/>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s-CO"/>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s-CO"/>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DB9A0A-03CB-497B-AB2C-91E4D13A095D}" type="datetimeFigureOut">
              <a:rPr lang="es-CO" smtClean="0"/>
              <a:t>27/10/2025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2971414-4FDD-4C53-8304-15C4E91D22AB}" type="slidenum">
              <a:rPr lang="es-CO" smtClean="0"/>
              <a:t>‹Nº›</a:t>
            </a:fld>
            <a:endParaRPr lang="es-CO"/>
          </a:p>
        </p:txBody>
      </p:sp>
    </p:spTree>
    <p:extLst>
      <p:ext uri="{BB962C8B-B14F-4D97-AF65-F5344CB8AC3E}">
        <p14:creationId xmlns:p14="http://schemas.microsoft.com/office/powerpoint/2010/main" val="356696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DB9A0A-03CB-497B-AB2C-91E4D13A095D}" type="datetimeFigureOut">
              <a:rPr lang="es-CO" smtClean="0"/>
              <a:t>27/10/2025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188878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DB9A0A-03CB-497B-AB2C-91E4D13A095D}" type="datetimeFigureOut">
              <a:rPr lang="es-CO" smtClean="0"/>
              <a:t>27/10/2025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261587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DB9A0A-03CB-497B-AB2C-91E4D13A095D}" type="datetimeFigureOut">
              <a:rPr lang="es-CO" smtClean="0"/>
              <a:t>27/10/2025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33635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D0DB9A0A-03CB-497B-AB2C-91E4D13A095D}" type="datetimeFigureOut">
              <a:rPr lang="es-CO" smtClean="0"/>
              <a:t>27/10/2025</a:t>
            </a:fld>
            <a:endParaRPr lang="es-CO"/>
          </a:p>
        </p:txBody>
      </p:sp>
      <p:sp>
        <p:nvSpPr>
          <p:cNvPr id="5" name="Footer Placeholder 4"/>
          <p:cNvSpPr>
            <a:spLocks noGrp="1"/>
          </p:cNvSpPr>
          <p:nvPr>
            <p:ph type="ftr" sz="quarter" idx="11"/>
          </p:nvPr>
        </p:nvSpPr>
        <p:spPr>
          <a:xfrm>
            <a:off x="2182708" y="6272784"/>
            <a:ext cx="6327648" cy="365125"/>
          </a:xfrm>
        </p:spPr>
        <p:txBody>
          <a:bodyPr/>
          <a:lstStyle/>
          <a:p>
            <a:endParaRPr lang="es-CO"/>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2971414-4FDD-4C53-8304-15C4E91D22AB}" type="slidenum">
              <a:rPr lang="es-CO" smtClean="0"/>
              <a:t>‹Nº›</a:t>
            </a:fld>
            <a:endParaRPr lang="es-CO"/>
          </a:p>
        </p:txBody>
      </p:sp>
    </p:spTree>
    <p:extLst>
      <p:ext uri="{BB962C8B-B14F-4D97-AF65-F5344CB8AC3E}">
        <p14:creationId xmlns:p14="http://schemas.microsoft.com/office/powerpoint/2010/main" val="204824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DB9A0A-03CB-497B-AB2C-91E4D13A095D}" type="datetimeFigureOut">
              <a:rPr lang="es-CO" smtClean="0"/>
              <a:t>27/10/2025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402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DB9A0A-03CB-497B-AB2C-91E4D13A095D}" type="datetimeFigureOut">
              <a:rPr lang="es-CO" smtClean="0"/>
              <a:t>27/10/2025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139679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DB9A0A-03CB-497B-AB2C-91E4D13A095D}" type="datetimeFigureOut">
              <a:rPr lang="es-CO" smtClean="0"/>
              <a:t>27/10/2025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70917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B9A0A-03CB-497B-AB2C-91E4D13A095D}" type="datetimeFigureOut">
              <a:rPr lang="es-CO" smtClean="0"/>
              <a:t>27/10/2025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227157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B9A0A-03CB-497B-AB2C-91E4D13A095D}" type="datetimeFigureOut">
              <a:rPr lang="es-CO" smtClean="0"/>
              <a:t>27/10/2025</a:t>
            </a:fld>
            <a:endParaRPr lang="es-CO"/>
          </a:p>
        </p:txBody>
      </p:sp>
      <p:sp>
        <p:nvSpPr>
          <p:cNvPr id="6" name="Footer Placeholder 5"/>
          <p:cNvSpPr>
            <a:spLocks noGrp="1"/>
          </p:cNvSpPr>
          <p:nvPr>
            <p:ph type="ftr" sz="quarter" idx="11"/>
          </p:nvPr>
        </p:nvSpPr>
        <p:spPr/>
        <p:txBody>
          <a:bodyPr/>
          <a:lstStyle/>
          <a:p>
            <a:endParaRPr lang="es-CO"/>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116105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B9A0A-03CB-497B-AB2C-91E4D13A095D}" type="datetimeFigureOut">
              <a:rPr lang="es-CO" smtClean="0"/>
              <a:t>27/10/2025</a:t>
            </a:fld>
            <a:endParaRPr lang="es-CO"/>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2971414-4FDD-4C53-8304-15C4E91D22AB}" type="slidenum">
              <a:rPr lang="es-CO" smtClean="0"/>
              <a:t>‹Nº›</a:t>
            </a:fld>
            <a:endParaRPr lang="es-CO"/>
          </a:p>
        </p:txBody>
      </p:sp>
    </p:spTree>
    <p:extLst>
      <p:ext uri="{BB962C8B-B14F-4D97-AF65-F5344CB8AC3E}">
        <p14:creationId xmlns:p14="http://schemas.microsoft.com/office/powerpoint/2010/main" val="207774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0DB9A0A-03CB-497B-AB2C-91E4D13A095D}" type="datetimeFigureOut">
              <a:rPr lang="es-CO" smtClean="0"/>
              <a:t>27/10/2025</a:t>
            </a:fld>
            <a:endParaRPr lang="es-CO"/>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CO"/>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s-CO"/>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s-CO"/>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2971414-4FDD-4C53-8304-15C4E91D22AB}" type="slidenum">
              <a:rPr lang="es-CO" smtClean="0"/>
              <a:t>‹Nº›</a:t>
            </a:fld>
            <a:endParaRPr lang="es-CO"/>
          </a:p>
        </p:txBody>
      </p:sp>
    </p:spTree>
    <p:extLst>
      <p:ext uri="{BB962C8B-B14F-4D97-AF65-F5344CB8AC3E}">
        <p14:creationId xmlns:p14="http://schemas.microsoft.com/office/powerpoint/2010/main" val="2793703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9F66F-E76E-5303-8744-ABB23172AF29}"/>
              </a:ext>
            </a:extLst>
          </p:cNvPr>
          <p:cNvSpPr>
            <a:spLocks noGrp="1"/>
          </p:cNvSpPr>
          <p:nvPr>
            <p:ph type="ctrTitle"/>
          </p:nvPr>
        </p:nvSpPr>
        <p:spPr/>
        <p:txBody>
          <a:bodyPr/>
          <a:lstStyle/>
          <a:p>
            <a:r>
              <a:rPr lang="es-CO" dirty="0"/>
              <a:t>Principios filosóficos de la ética. </a:t>
            </a:r>
          </a:p>
        </p:txBody>
      </p:sp>
      <p:sp>
        <p:nvSpPr>
          <p:cNvPr id="3" name="Subtítulo 2">
            <a:extLst>
              <a:ext uri="{FF2B5EF4-FFF2-40B4-BE49-F238E27FC236}">
                <a16:creationId xmlns:a16="http://schemas.microsoft.com/office/drawing/2014/main" id="{18DE1B0D-D8B6-604C-11FE-3A5BD728D28E}"/>
              </a:ext>
            </a:extLst>
          </p:cNvPr>
          <p:cNvSpPr>
            <a:spLocks noGrp="1"/>
          </p:cNvSpPr>
          <p:nvPr>
            <p:ph type="subTitle" idx="1"/>
          </p:nvPr>
        </p:nvSpPr>
        <p:spPr/>
        <p:txBody>
          <a:bodyPr/>
          <a:lstStyle/>
          <a:p>
            <a:endParaRPr lang="es-CO" dirty="0"/>
          </a:p>
          <a:p>
            <a:r>
              <a:rPr lang="es-CO" dirty="0"/>
              <a:t>Alejandro Zamudio. </a:t>
            </a:r>
          </a:p>
        </p:txBody>
      </p:sp>
    </p:spTree>
    <p:extLst>
      <p:ext uri="{BB962C8B-B14F-4D97-AF65-F5344CB8AC3E}">
        <p14:creationId xmlns:p14="http://schemas.microsoft.com/office/powerpoint/2010/main" val="232211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07EEC1F2-00E8-9F1E-6AA4-BD4F9D9BB7C3}"/>
              </a:ext>
            </a:extLst>
          </p:cNvPr>
          <p:cNvPicPr>
            <a:picLocks noChangeAspect="1"/>
          </p:cNvPicPr>
          <p:nvPr/>
        </p:nvPicPr>
        <p:blipFill>
          <a:blip r:embed="rId4"/>
          <a:stretch>
            <a:fillRect/>
          </a:stretch>
        </p:blipFill>
        <p:spPr>
          <a:xfrm>
            <a:off x="0" y="704538"/>
            <a:ext cx="4916773" cy="5111646"/>
          </a:xfrm>
          <a:prstGeom prst="rect">
            <a:avLst/>
          </a:prstGeom>
        </p:spPr>
      </p:pic>
      <p:sp>
        <p:nvSpPr>
          <p:cNvPr id="3" name="Marcador de contenido 2">
            <a:extLst>
              <a:ext uri="{FF2B5EF4-FFF2-40B4-BE49-F238E27FC236}">
                <a16:creationId xmlns:a16="http://schemas.microsoft.com/office/drawing/2014/main" id="{EF7D33A7-1926-3681-6940-AF5724B745A6}"/>
              </a:ext>
            </a:extLst>
          </p:cNvPr>
          <p:cNvSpPr>
            <a:spLocks noGrp="1"/>
          </p:cNvSpPr>
          <p:nvPr>
            <p:ph idx="1"/>
          </p:nvPr>
        </p:nvSpPr>
        <p:spPr>
          <a:xfrm>
            <a:off x="5056698" y="1521802"/>
            <a:ext cx="6730276" cy="4050792"/>
          </a:xfrm>
        </p:spPr>
        <p:txBody>
          <a:bodyPr>
            <a:normAutofit/>
          </a:bodyPr>
          <a:lstStyle/>
          <a:p>
            <a:pPr marL="0" indent="0">
              <a:buNone/>
            </a:pPr>
            <a:r>
              <a:rPr lang="es-ES" sz="1700" dirty="0"/>
              <a:t>Situación ideal de habla (Ideal </a:t>
            </a:r>
            <a:r>
              <a:rPr lang="es-ES" sz="1700" dirty="0" err="1"/>
              <a:t>Speech</a:t>
            </a:r>
            <a:r>
              <a:rPr lang="es-ES" sz="1700" dirty="0"/>
              <a:t> </a:t>
            </a:r>
            <a:r>
              <a:rPr lang="es-ES" sz="1700" dirty="0" err="1"/>
              <a:t>Situation</a:t>
            </a:r>
            <a:r>
              <a:rPr lang="es-ES" sz="1700" dirty="0"/>
              <a:t>)</a:t>
            </a:r>
          </a:p>
          <a:p>
            <a:pPr marL="0" indent="0">
              <a:buNone/>
            </a:pPr>
            <a:endParaRPr lang="es-ES" sz="1700" dirty="0"/>
          </a:p>
          <a:p>
            <a:pPr marL="0" indent="0">
              <a:buNone/>
            </a:pPr>
            <a:r>
              <a:rPr lang="es-ES" sz="1700" dirty="0"/>
              <a:t>Habermas describe condiciones ideales para el discurso moral:</a:t>
            </a:r>
          </a:p>
          <a:p>
            <a:pPr marL="0" indent="0">
              <a:buNone/>
            </a:pPr>
            <a:endParaRPr lang="es-ES" sz="1700" dirty="0"/>
          </a:p>
          <a:p>
            <a:pPr marL="0" indent="0">
              <a:buNone/>
            </a:pPr>
            <a:r>
              <a:rPr lang="es-ES" sz="1700" dirty="0"/>
              <a:t>1.	Todos pueden participar.</a:t>
            </a:r>
          </a:p>
          <a:p>
            <a:pPr marL="0" indent="0">
              <a:buNone/>
            </a:pPr>
            <a:r>
              <a:rPr lang="es-ES" sz="1700" dirty="0"/>
              <a:t>2.	Nadie está excluido.</a:t>
            </a:r>
          </a:p>
          <a:p>
            <a:pPr marL="0" indent="0">
              <a:buNone/>
            </a:pPr>
            <a:r>
              <a:rPr lang="es-ES" sz="1700" dirty="0"/>
              <a:t>3.	Todos pueden introducir temas.</a:t>
            </a:r>
          </a:p>
          <a:p>
            <a:pPr marL="0" indent="0">
              <a:buNone/>
            </a:pPr>
            <a:r>
              <a:rPr lang="es-ES" sz="1700" dirty="0"/>
              <a:t>4.	Nadie puede imponer, mediante coacción, restricciones.</a:t>
            </a:r>
          </a:p>
          <a:p>
            <a:pPr marL="0" indent="0">
              <a:buNone/>
            </a:pPr>
            <a:r>
              <a:rPr lang="es-ES" sz="1700" dirty="0"/>
              <a:t>5.	Todos pueden cuestionar normas y posiciones.</a:t>
            </a:r>
          </a:p>
          <a:p>
            <a:pPr marL="0" indent="0">
              <a:buNone/>
            </a:pPr>
            <a:r>
              <a:rPr lang="es-ES" sz="1700" dirty="0"/>
              <a:t>6.	Los participantes buscan el mejor argumento.</a:t>
            </a:r>
          </a:p>
          <a:p>
            <a:pPr marL="0" indent="0">
              <a:buNone/>
            </a:pPr>
            <a:endParaRPr lang="es-CO" sz="1700" dirty="0"/>
          </a:p>
        </p:txBody>
      </p:sp>
      <p:grpSp>
        <p:nvGrpSpPr>
          <p:cNvPr id="15" name="Group 9">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0">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1">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8788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7281657C-1ACB-2BE9-B386-A1A09A4DE4A5}"/>
              </a:ext>
            </a:extLst>
          </p:cNvPr>
          <p:cNvPicPr>
            <a:picLocks noChangeAspect="1"/>
          </p:cNvPicPr>
          <p:nvPr/>
        </p:nvPicPr>
        <p:blipFill>
          <a:blip r:embed="rId2"/>
          <a:stretch>
            <a:fillRect/>
          </a:stretch>
        </p:blipFill>
        <p:spPr>
          <a:xfrm>
            <a:off x="359764" y="1616109"/>
            <a:ext cx="4586990" cy="3750370"/>
          </a:xfrm>
          <a:prstGeom prst="rect">
            <a:avLst/>
          </a:prstGeom>
        </p:spPr>
      </p:pic>
      <p:sp>
        <p:nvSpPr>
          <p:cNvPr id="3" name="Marcador de contenido 2">
            <a:extLst>
              <a:ext uri="{FF2B5EF4-FFF2-40B4-BE49-F238E27FC236}">
                <a16:creationId xmlns:a16="http://schemas.microsoft.com/office/drawing/2014/main" id="{EA465987-6BA1-118A-F5C1-04C2139903C8}"/>
              </a:ext>
            </a:extLst>
          </p:cNvPr>
          <p:cNvSpPr>
            <a:spLocks noGrp="1"/>
          </p:cNvSpPr>
          <p:nvPr>
            <p:ph idx="1"/>
          </p:nvPr>
        </p:nvSpPr>
        <p:spPr>
          <a:xfrm>
            <a:off x="6343193" y="1344844"/>
            <a:ext cx="5087725" cy="5113437"/>
          </a:xfrm>
        </p:spPr>
        <p:txBody>
          <a:bodyPr>
            <a:normAutofit/>
          </a:bodyPr>
          <a:lstStyle/>
          <a:p>
            <a:pPr marL="0" indent="0">
              <a:buNone/>
            </a:pPr>
            <a:r>
              <a:rPr lang="es-ES" sz="1600" b="1" i="1" dirty="0"/>
              <a:t>Idea central: reconocimiento vs desvalorización: </a:t>
            </a:r>
          </a:p>
          <a:p>
            <a:pPr marL="0" indent="0">
              <a:buNone/>
            </a:pPr>
            <a:endParaRPr lang="es-ES" sz="1600" dirty="0"/>
          </a:p>
          <a:p>
            <a:pPr marL="0" indent="0">
              <a:buNone/>
            </a:pPr>
            <a:r>
              <a:rPr lang="es-ES" sz="1600" dirty="0"/>
              <a:t>• </a:t>
            </a:r>
            <a:r>
              <a:rPr lang="es-ES" sz="1600" dirty="0" err="1"/>
              <a:t>Honneth</a:t>
            </a:r>
            <a:r>
              <a:rPr lang="es-ES" sz="1600" dirty="0"/>
              <a:t> parte de la idea de que los sujetos humanos necesitan ser reconocidos para desarrollar una identidad saludable, autonomía y autoestima.</a:t>
            </a:r>
          </a:p>
          <a:p>
            <a:pPr marL="0" indent="0">
              <a:buNone/>
            </a:pPr>
            <a:endParaRPr lang="es-ES" sz="1600" dirty="0"/>
          </a:p>
          <a:p>
            <a:pPr marL="0" indent="0">
              <a:buNone/>
            </a:pPr>
            <a:r>
              <a:rPr lang="es-ES" sz="1600" dirty="0"/>
              <a:t>• La experiencia de injusticia se manifiesta como la negación del reconocimiento: cuando alguien es humillado, excluido o no valorado, su integridad moral sufre. </a:t>
            </a:r>
          </a:p>
          <a:p>
            <a:pPr marL="0" indent="0">
              <a:buNone/>
            </a:pPr>
            <a:endParaRPr lang="es-ES" sz="1600" dirty="0"/>
          </a:p>
          <a:p>
            <a:pPr marL="0" indent="0">
              <a:buNone/>
            </a:pPr>
            <a:r>
              <a:rPr lang="es-ES" sz="1600" dirty="0"/>
              <a:t>• Las luchas sociales (por derechos, igualdad, dignidad) pueden entenderse como luchas por reconocimiento.</a:t>
            </a:r>
          </a:p>
          <a:p>
            <a:pPr marL="0" indent="0">
              <a:buNone/>
            </a:pPr>
            <a:endParaRPr lang="es-CO" sz="1400" dirty="0"/>
          </a:p>
        </p:txBody>
      </p:sp>
      <p:grpSp>
        <p:nvGrpSpPr>
          <p:cNvPr id="21" name="Group 1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s-CO"/>
            </a:p>
          </p:txBody>
        </p:sp>
        <p:sp>
          <p:nvSpPr>
            <p:cNvPr id="22" name="Oval 1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s-CO"/>
            </a:p>
          </p:txBody>
        </p:sp>
      </p:grpSp>
    </p:spTree>
    <p:extLst>
      <p:ext uri="{BB962C8B-B14F-4D97-AF65-F5344CB8AC3E}">
        <p14:creationId xmlns:p14="http://schemas.microsoft.com/office/powerpoint/2010/main" val="49641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a bola roja entre muchas bolas blancas">
            <a:extLst>
              <a:ext uri="{FF2B5EF4-FFF2-40B4-BE49-F238E27FC236}">
                <a16:creationId xmlns:a16="http://schemas.microsoft.com/office/drawing/2014/main" id="{1D6C43BC-1764-0AFC-D4C7-DA66CF461178}"/>
              </a:ext>
            </a:extLst>
          </p:cNvPr>
          <p:cNvPicPr>
            <a:picLocks noChangeAspect="1"/>
          </p:cNvPicPr>
          <p:nvPr/>
        </p:nvPicPr>
        <p:blipFill>
          <a:blip r:embed="rId4"/>
          <a:srcRect l="28632" r="25972" b="2"/>
          <a:stretch>
            <a:fillRect/>
          </a:stretch>
        </p:blipFill>
        <p:spPr>
          <a:xfrm>
            <a:off x="3344" y="10"/>
            <a:ext cx="4646726" cy="6857990"/>
          </a:xfrm>
          <a:prstGeom prst="rect">
            <a:avLst/>
          </a:prstGeom>
        </p:spPr>
      </p:pic>
      <p:sp>
        <p:nvSpPr>
          <p:cNvPr id="3" name="Marcador de contenido 2">
            <a:extLst>
              <a:ext uri="{FF2B5EF4-FFF2-40B4-BE49-F238E27FC236}">
                <a16:creationId xmlns:a16="http://schemas.microsoft.com/office/drawing/2014/main" id="{CE72576F-4509-0817-98D6-B5328DBB996C}"/>
              </a:ext>
            </a:extLst>
          </p:cNvPr>
          <p:cNvSpPr>
            <a:spLocks noGrp="1"/>
          </p:cNvSpPr>
          <p:nvPr>
            <p:ph idx="1"/>
          </p:nvPr>
        </p:nvSpPr>
        <p:spPr>
          <a:xfrm>
            <a:off x="5055897" y="1089445"/>
            <a:ext cx="6730276" cy="4050792"/>
          </a:xfrm>
        </p:spPr>
        <p:txBody>
          <a:bodyPr>
            <a:normAutofit/>
          </a:bodyPr>
          <a:lstStyle/>
          <a:p>
            <a:pPr marL="0" indent="0">
              <a:buNone/>
            </a:pPr>
            <a:r>
              <a:rPr lang="es-ES" sz="1800" dirty="0" err="1"/>
              <a:t>Honneth</a:t>
            </a:r>
            <a:r>
              <a:rPr lang="es-ES" sz="1800" dirty="0"/>
              <a:t> distingue tres esferas o tipos de reconocimiento, cada una con su tipo de relación:</a:t>
            </a:r>
          </a:p>
          <a:p>
            <a:pPr marL="0" indent="0">
              <a:buNone/>
            </a:pPr>
            <a:endParaRPr lang="es-ES" sz="1800" dirty="0"/>
          </a:p>
          <a:p>
            <a:r>
              <a:rPr lang="es-ES" sz="1800" dirty="0"/>
              <a:t>1.</a:t>
            </a:r>
            <a:r>
              <a:rPr lang="es-ES" sz="1800" b="1" dirty="0"/>
              <a:t>Esfera del amor</a:t>
            </a:r>
            <a:r>
              <a:rPr lang="es-ES" sz="1800" dirty="0"/>
              <a:t>: reconocimiento emocional y afectivo (familia, amistad). Permite el desarrollo de la autoestima básica.</a:t>
            </a:r>
          </a:p>
          <a:p>
            <a:r>
              <a:rPr lang="es-ES" sz="1800" dirty="0"/>
              <a:t>2.</a:t>
            </a:r>
            <a:r>
              <a:rPr lang="es-ES" sz="1800" b="1" dirty="0"/>
              <a:t>Esfera del derecho </a:t>
            </a:r>
            <a:r>
              <a:rPr lang="es-ES" sz="1800" dirty="0"/>
              <a:t>(reconocimiento legal): los individuos son reconocidos como portadores de derechos, iguales ante la ley. Aquí se valora la reciprocidad moral.</a:t>
            </a:r>
          </a:p>
          <a:p>
            <a:r>
              <a:rPr lang="es-ES" sz="1800" dirty="0"/>
              <a:t>3.</a:t>
            </a:r>
            <a:r>
              <a:rPr lang="es-ES" sz="1800" b="1" dirty="0"/>
              <a:t>Esfera de la solidaridad</a:t>
            </a:r>
            <a:r>
              <a:rPr lang="es-ES" sz="1800" dirty="0"/>
              <a:t>: reconocimiento social en cuanto a las capacidades y contribuciones que alguien hace dentro de una comunidad, basada en valores compartidos</a:t>
            </a:r>
          </a:p>
          <a:p>
            <a:endParaRPr lang="es-CO" sz="1800" dirty="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06436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84414E21-AD32-2F7A-7D83-E1024B2798D2}"/>
              </a:ext>
            </a:extLst>
          </p:cNvPr>
          <p:cNvGraphicFramePr>
            <a:graphicFrameLocks noGrp="1"/>
          </p:cNvGraphicFramePr>
          <p:nvPr>
            <p:ph idx="1"/>
            <p:extLst>
              <p:ext uri="{D42A27DB-BD31-4B8C-83A1-F6EECF244321}">
                <p14:modId xmlns:p14="http://schemas.microsoft.com/office/powerpoint/2010/main" val="289404014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650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1">
            <a:extLst>
              <a:ext uri="{FF2B5EF4-FFF2-40B4-BE49-F238E27FC236}">
                <a16:creationId xmlns:a16="http://schemas.microsoft.com/office/drawing/2014/main" id="{542CCA39-2D06-6124-CC6B-FF9C062E7490}"/>
              </a:ext>
            </a:extLst>
          </p:cNvPr>
          <p:cNvPicPr>
            <a:picLocks noChangeAspect="1"/>
          </p:cNvPicPr>
          <p:nvPr/>
        </p:nvPicPr>
        <p:blipFill>
          <a:blip r:embed="rId2"/>
          <a:stretch>
            <a:fillRect/>
          </a:stretch>
        </p:blipFill>
        <p:spPr>
          <a:xfrm>
            <a:off x="823396" y="2546681"/>
            <a:ext cx="3573675" cy="1855562"/>
          </a:xfrm>
          <a:prstGeom prst="rect">
            <a:avLst/>
          </a:prstGeom>
        </p:spPr>
      </p:pic>
      <p:sp>
        <p:nvSpPr>
          <p:cNvPr id="3" name="Marcador de contenido 2">
            <a:extLst>
              <a:ext uri="{FF2B5EF4-FFF2-40B4-BE49-F238E27FC236}">
                <a16:creationId xmlns:a16="http://schemas.microsoft.com/office/drawing/2014/main" id="{64696DCE-D4E6-DA3E-C04B-BA356037D6BA}"/>
              </a:ext>
            </a:extLst>
          </p:cNvPr>
          <p:cNvSpPr>
            <a:spLocks noGrp="1"/>
          </p:cNvSpPr>
          <p:nvPr>
            <p:ph idx="1"/>
          </p:nvPr>
        </p:nvSpPr>
        <p:spPr>
          <a:xfrm>
            <a:off x="6095696" y="462904"/>
            <a:ext cx="5335221" cy="5595658"/>
          </a:xfrm>
        </p:spPr>
        <p:txBody>
          <a:bodyPr>
            <a:normAutofit fontScale="85000" lnSpcReduction="20000"/>
          </a:bodyPr>
          <a:lstStyle/>
          <a:p>
            <a:pPr marL="0" indent="0">
              <a:buNone/>
            </a:pPr>
            <a:r>
              <a:rPr lang="es-ES" sz="2400" b="1" i="1" dirty="0"/>
              <a:t>Psicología comunicativa: niveles de escucha, subjetividad e intersubjetividad</a:t>
            </a:r>
          </a:p>
          <a:p>
            <a:pPr marL="0" indent="0">
              <a:buNone/>
            </a:pPr>
            <a:endParaRPr lang="es-ES" sz="2400" dirty="0"/>
          </a:p>
          <a:p>
            <a:pPr marL="0" indent="0">
              <a:buNone/>
            </a:pPr>
            <a:r>
              <a:rPr lang="es-ES" sz="2400" dirty="0"/>
              <a:t>•Niveles de escucha:</a:t>
            </a:r>
          </a:p>
          <a:p>
            <a:pPr marL="0" indent="0">
              <a:buNone/>
            </a:pPr>
            <a:endParaRPr lang="es-ES" sz="2400" dirty="0"/>
          </a:p>
          <a:p>
            <a:pPr marL="0" indent="0">
              <a:buNone/>
            </a:pPr>
            <a:r>
              <a:rPr lang="es-ES" sz="2400" dirty="0"/>
              <a:t>1.Escucha pasiva: simplemente oír sin procesar activamente.</a:t>
            </a:r>
          </a:p>
          <a:p>
            <a:pPr marL="0" indent="0">
              <a:buNone/>
            </a:pPr>
            <a:r>
              <a:rPr lang="es-ES" sz="2400" dirty="0"/>
              <a:t>2.Escucha activa: prestar atención, parafrasear, preguntar para clarificar.</a:t>
            </a:r>
          </a:p>
          <a:p>
            <a:pPr marL="0" indent="0">
              <a:buNone/>
            </a:pPr>
            <a:r>
              <a:rPr lang="es-ES" sz="2400" dirty="0"/>
              <a:t>3.Escucha empática/interpersonal: ponerse en el lugar del otro, captar emociones, reconocer el punto de vista del interlocutor.</a:t>
            </a:r>
          </a:p>
          <a:p>
            <a:pPr marL="0" indent="0">
              <a:buNone/>
            </a:pPr>
            <a:r>
              <a:rPr lang="es-ES" sz="2400" dirty="0"/>
              <a:t>•Subjetividad: cada persona tiene su propia perspectiva, su historia, emociones y juicios.</a:t>
            </a:r>
          </a:p>
          <a:p>
            <a:pPr marL="0" indent="0">
              <a:buNone/>
            </a:pPr>
            <a:r>
              <a:rPr lang="es-ES" sz="2400" dirty="0"/>
              <a:t>•Intersubjetividad: se refiere al espacio compartido de entendimiento entre sujetos; es donde emerge el acuerdo, el reconocimiento mutuo y la construcción de normas comunes.</a:t>
            </a:r>
          </a:p>
          <a:p>
            <a:pPr marL="0" indent="0">
              <a:buNone/>
            </a:pPr>
            <a:endParaRPr lang="es-CO" sz="1100" dirty="0"/>
          </a:p>
        </p:txBody>
      </p:sp>
      <p:grpSp>
        <p:nvGrpSpPr>
          <p:cNvPr id="22" name="Group 11">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s-CO"/>
            </a:p>
          </p:txBody>
        </p:sp>
        <p:sp>
          <p:nvSpPr>
            <p:cNvPr id="23" name="Oval 13">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s-CO"/>
            </a:p>
          </p:txBody>
        </p:sp>
      </p:grpSp>
    </p:spTree>
    <p:extLst>
      <p:ext uri="{BB962C8B-B14F-4D97-AF65-F5344CB8AC3E}">
        <p14:creationId xmlns:p14="http://schemas.microsoft.com/office/powerpoint/2010/main" val="41599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6D53886-13BB-3EEC-C00D-A9627F38FD91}"/>
              </a:ext>
            </a:extLst>
          </p:cNvPr>
          <p:cNvGraphicFramePr>
            <a:graphicFrameLocks noGrp="1"/>
          </p:cNvGraphicFramePr>
          <p:nvPr>
            <p:ph idx="1"/>
            <p:extLst>
              <p:ext uri="{D42A27DB-BD31-4B8C-83A1-F6EECF244321}">
                <p14:modId xmlns:p14="http://schemas.microsoft.com/office/powerpoint/2010/main" val="3391647057"/>
              </p:ext>
            </p:extLst>
          </p:nvPr>
        </p:nvGraphicFramePr>
        <p:xfrm>
          <a:off x="643467" y="840907"/>
          <a:ext cx="10905067" cy="5176187"/>
        </p:xfrm>
        <a:graphic>
          <a:graphicData uri="http://schemas.openxmlformats.org/drawingml/2006/table">
            <a:tbl>
              <a:tblPr firstRow="1" firstCol="1" bandRow="1">
                <a:tableStyleId>{5C22544A-7EE6-4342-B048-85BDC9FD1C3A}</a:tableStyleId>
              </a:tblPr>
              <a:tblGrid>
                <a:gridCol w="1849643">
                  <a:extLst>
                    <a:ext uri="{9D8B030D-6E8A-4147-A177-3AD203B41FA5}">
                      <a16:colId xmlns:a16="http://schemas.microsoft.com/office/drawing/2014/main" val="3783170840"/>
                    </a:ext>
                  </a:extLst>
                </a:gridCol>
                <a:gridCol w="2066796">
                  <a:extLst>
                    <a:ext uri="{9D8B030D-6E8A-4147-A177-3AD203B41FA5}">
                      <a16:colId xmlns:a16="http://schemas.microsoft.com/office/drawing/2014/main" val="1469950197"/>
                    </a:ext>
                  </a:extLst>
                </a:gridCol>
                <a:gridCol w="3086706">
                  <a:extLst>
                    <a:ext uri="{9D8B030D-6E8A-4147-A177-3AD203B41FA5}">
                      <a16:colId xmlns:a16="http://schemas.microsoft.com/office/drawing/2014/main" val="1577476628"/>
                    </a:ext>
                  </a:extLst>
                </a:gridCol>
                <a:gridCol w="3901922">
                  <a:extLst>
                    <a:ext uri="{9D8B030D-6E8A-4147-A177-3AD203B41FA5}">
                      <a16:colId xmlns:a16="http://schemas.microsoft.com/office/drawing/2014/main" val="4197872277"/>
                    </a:ext>
                  </a:extLst>
                </a:gridCol>
              </a:tblGrid>
              <a:tr h="240428">
                <a:tc>
                  <a:txBody>
                    <a:bodyPr/>
                    <a:lstStyle/>
                    <a:p>
                      <a:pPr algn="ctr">
                        <a:lnSpc>
                          <a:spcPct val="115000"/>
                        </a:lnSpc>
                        <a:spcAft>
                          <a:spcPts val="800"/>
                        </a:spcAft>
                        <a:buNone/>
                      </a:pPr>
                      <a:r>
                        <a:rPr lang="es-CO" sz="1100" kern="0">
                          <a:effectLst/>
                        </a:rPr>
                        <a:t>Teoría / Enfoque</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ctr">
                        <a:lnSpc>
                          <a:spcPct val="115000"/>
                        </a:lnSpc>
                        <a:spcAft>
                          <a:spcPts val="800"/>
                        </a:spcAft>
                        <a:buNone/>
                      </a:pPr>
                      <a:r>
                        <a:rPr lang="es-CO" sz="1100" kern="0">
                          <a:effectLst/>
                        </a:rPr>
                        <a:t>Conceptos clave</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ctr">
                        <a:lnSpc>
                          <a:spcPct val="115000"/>
                        </a:lnSpc>
                        <a:spcAft>
                          <a:spcPts val="800"/>
                        </a:spcAft>
                        <a:buNone/>
                      </a:pPr>
                      <a:r>
                        <a:rPr lang="es-CO" sz="1100" kern="0">
                          <a:effectLst/>
                        </a:rPr>
                        <a:t>Aplicación en conflictos / deliberación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ctr">
                        <a:lnSpc>
                          <a:spcPct val="115000"/>
                        </a:lnSpc>
                        <a:spcAft>
                          <a:spcPts val="800"/>
                        </a:spcAft>
                        <a:buNone/>
                      </a:pPr>
                      <a:r>
                        <a:rPr lang="es-CO" sz="1100" kern="0">
                          <a:effectLst/>
                        </a:rPr>
                        <a:t>Ejercicios propuestos para estudiantes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extLst>
                  <a:ext uri="{0D108BD9-81ED-4DB2-BD59-A6C34878D82A}">
                    <a16:rowId xmlns:a16="http://schemas.microsoft.com/office/drawing/2014/main" val="2287803101"/>
                  </a:ext>
                </a:extLst>
              </a:tr>
              <a:tr h="1026453">
                <a:tc>
                  <a:txBody>
                    <a:bodyPr/>
                    <a:lstStyle/>
                    <a:p>
                      <a:pPr algn="l">
                        <a:lnSpc>
                          <a:spcPct val="115000"/>
                        </a:lnSpc>
                        <a:spcAft>
                          <a:spcPts val="800"/>
                        </a:spcAft>
                        <a:buNone/>
                      </a:pPr>
                      <a:r>
                        <a:rPr lang="es-CO" sz="1100" kern="0">
                          <a:effectLst/>
                        </a:rPr>
                        <a:t>Ética kantiana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Imperativo categórico</a:t>
                      </a:r>
                      <a:br>
                        <a:rPr lang="es-CO" sz="1100" kern="0">
                          <a:effectLst/>
                        </a:rPr>
                      </a:br>
                      <a:r>
                        <a:rPr lang="es-CO" sz="1100" kern="0">
                          <a:effectLst/>
                        </a:rPr>
                        <a:t>- Imperativo hipotético</a:t>
                      </a:r>
                      <a:br>
                        <a:rPr lang="es-CO" sz="1100" kern="0">
                          <a:effectLst/>
                        </a:rPr>
                      </a:br>
                      <a:r>
                        <a:rPr lang="es-CO" sz="1100" kern="0">
                          <a:effectLst/>
                        </a:rPr>
                        <a:t>- Mayoría de edad moral (autonomía)</a:t>
                      </a:r>
                      <a:br>
                        <a:rPr lang="es-CO" sz="1100" kern="0">
                          <a:effectLst/>
                        </a:rPr>
                      </a:br>
                      <a:r>
                        <a:rPr lang="es-CO" sz="1100" kern="0">
                          <a:effectLst/>
                        </a:rPr>
                        <a:t>- Universalidad de la norma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Promueve el deber racional por encima del interés propio. La resolución de conflictos debe guiarse por normas que puedan universalizarse.</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Debate sobre dilemas éticos:</a:t>
                      </a:r>
                      <a:br>
                        <a:rPr lang="es-CO" sz="1100" kern="0">
                          <a:effectLst/>
                        </a:rPr>
                      </a:br>
                      <a:r>
                        <a:rPr lang="es-CO" sz="1100" kern="0">
                          <a:effectLst/>
                        </a:rPr>
                        <a:t>– ¿Qué harías si...? ¿Tu decisión puede ser ley universal?</a:t>
                      </a:r>
                      <a:br>
                        <a:rPr lang="es-CO" sz="1100" kern="0">
                          <a:effectLst/>
                        </a:rPr>
                      </a:br>
                      <a:r>
                        <a:rPr lang="es-CO" sz="1100" kern="0">
                          <a:effectLst/>
                        </a:rPr>
                        <a:t>🔹 Escribir una carta desde la “mayoría de edad moral” defendiendo una postura ciudadana autónoma.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extLst>
                  <a:ext uri="{0D108BD9-81ED-4DB2-BD59-A6C34878D82A}">
                    <a16:rowId xmlns:a16="http://schemas.microsoft.com/office/drawing/2014/main" val="2166371886"/>
                  </a:ext>
                </a:extLst>
              </a:tr>
              <a:tr h="1026453">
                <a:tc>
                  <a:txBody>
                    <a:bodyPr/>
                    <a:lstStyle/>
                    <a:p>
                      <a:pPr algn="l">
                        <a:lnSpc>
                          <a:spcPct val="115000"/>
                        </a:lnSpc>
                        <a:spcAft>
                          <a:spcPts val="800"/>
                        </a:spcAft>
                        <a:buNone/>
                      </a:pPr>
                      <a:r>
                        <a:rPr lang="es-CO" sz="1100" kern="0">
                          <a:effectLst/>
                        </a:rPr>
                        <a:t>Ética comunicativa (Habermas)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Discurso racional</a:t>
                      </a:r>
                      <a:br>
                        <a:rPr lang="es-CO" sz="1100" kern="0">
                          <a:effectLst/>
                        </a:rPr>
                      </a:br>
                      <a:r>
                        <a:rPr lang="es-CO" sz="1100" kern="0">
                          <a:effectLst/>
                        </a:rPr>
                        <a:t>- Situación ideal de habla</a:t>
                      </a:r>
                      <a:br>
                        <a:rPr lang="es-CO" sz="1100" kern="0">
                          <a:effectLst/>
                        </a:rPr>
                      </a:br>
                      <a:r>
                        <a:rPr lang="es-CO" sz="1100" kern="0">
                          <a:effectLst/>
                        </a:rPr>
                        <a:t>- Consenso libre de coerción</a:t>
                      </a:r>
                      <a:br>
                        <a:rPr lang="es-CO" sz="1100" kern="0">
                          <a:effectLst/>
                        </a:rPr>
                      </a:br>
                      <a:r>
                        <a:rPr lang="es-CO" sz="1100" kern="0">
                          <a:effectLst/>
                        </a:rPr>
                        <a:t>- Acción comunicativa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Resolver conflictos a través del diálogo entre iguales. Importa más el proceso comunicativo que el resultado. Normas válidas surgen del consenso.</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Simulación de un foro ciudadano (tema social o político actual).</a:t>
                      </a:r>
                      <a:br>
                        <a:rPr lang="es-CO" sz="1100" kern="0">
                          <a:effectLst/>
                        </a:rPr>
                      </a:br>
                      <a:r>
                        <a:rPr lang="es-CO" sz="1100" kern="0">
                          <a:effectLst/>
                        </a:rPr>
                        <a:t>🔹 Role-play de un conflicto donde deben argumentar buscando consenso.</a:t>
                      </a:r>
                      <a:br>
                        <a:rPr lang="es-CO" sz="1100" kern="0">
                          <a:effectLst/>
                        </a:rPr>
                      </a:br>
                      <a:r>
                        <a:rPr lang="es-CO" sz="1100" kern="0">
                          <a:effectLst/>
                        </a:rPr>
                        <a:t>🔹 Evaluación del uso del mejor argumento, no de la fuerza.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extLst>
                  <a:ext uri="{0D108BD9-81ED-4DB2-BD59-A6C34878D82A}">
                    <a16:rowId xmlns:a16="http://schemas.microsoft.com/office/drawing/2014/main" val="3321303460"/>
                  </a:ext>
                </a:extLst>
              </a:tr>
              <a:tr h="829947">
                <a:tc>
                  <a:txBody>
                    <a:bodyPr/>
                    <a:lstStyle/>
                    <a:p>
                      <a:pPr algn="l">
                        <a:lnSpc>
                          <a:spcPct val="115000"/>
                        </a:lnSpc>
                        <a:spcAft>
                          <a:spcPts val="800"/>
                        </a:spcAft>
                        <a:buNone/>
                      </a:pPr>
                      <a:r>
                        <a:rPr lang="es-CO" sz="1100" kern="0">
                          <a:effectLst/>
                        </a:rPr>
                        <a:t>Teoría del reconocimiento (Honneth)</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Amor / Derecho / Solidaridad</a:t>
                      </a:r>
                      <a:br>
                        <a:rPr lang="es-CO" sz="1100" kern="0">
                          <a:effectLst/>
                        </a:rPr>
                      </a:br>
                      <a:r>
                        <a:rPr lang="es-CO" sz="1100" kern="0">
                          <a:effectLst/>
                        </a:rPr>
                        <a:t>- Luchas por el reconocimiento</a:t>
                      </a:r>
                      <a:br>
                        <a:rPr lang="es-CO" sz="1100" kern="0">
                          <a:effectLst/>
                        </a:rPr>
                      </a:br>
                      <a:r>
                        <a:rPr lang="es-CO" sz="1100" kern="0">
                          <a:effectLst/>
                        </a:rPr>
                        <a:t>- Daño moral por exclusión o humillación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La raíz de muchos conflictos está en la falta de reconocimiento. La ética implica validar la dignidad del otro.</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Análisis de un conflicto real desde la perspectiva del reconocimiento (¿quién no fue escuchado o valorado?)</a:t>
                      </a:r>
                      <a:br>
                        <a:rPr lang="es-CO" sz="1100" kern="0">
                          <a:effectLst/>
                        </a:rPr>
                      </a:br>
                      <a:r>
                        <a:rPr lang="es-CO" sz="1100" kern="0">
                          <a:effectLst/>
                        </a:rPr>
                        <a:t>🔹 Redacción: “¿Cuándo me sentí reconocido o no en un debate o conflicto?”</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extLst>
                  <a:ext uri="{0D108BD9-81ED-4DB2-BD59-A6C34878D82A}">
                    <a16:rowId xmlns:a16="http://schemas.microsoft.com/office/drawing/2014/main" val="1630540546"/>
                  </a:ext>
                </a:extLst>
              </a:tr>
              <a:tr h="1026453">
                <a:tc>
                  <a:txBody>
                    <a:bodyPr/>
                    <a:lstStyle/>
                    <a:p>
                      <a:pPr algn="l">
                        <a:lnSpc>
                          <a:spcPct val="115000"/>
                        </a:lnSpc>
                        <a:spcAft>
                          <a:spcPts val="800"/>
                        </a:spcAft>
                        <a:buNone/>
                      </a:pPr>
                      <a:r>
                        <a:rPr lang="es-CO" sz="1100" kern="0">
                          <a:effectLst/>
                        </a:rPr>
                        <a:t>Teoría de la argumentación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Dialéctica comunicativa</a:t>
                      </a:r>
                      <a:br>
                        <a:rPr lang="es-CO" sz="1100" kern="0">
                          <a:effectLst/>
                        </a:rPr>
                      </a:br>
                      <a:r>
                        <a:rPr lang="es-CO" sz="1100" kern="0">
                          <a:effectLst/>
                        </a:rPr>
                        <a:t>- Principio de reciprocidad</a:t>
                      </a:r>
                      <a:br>
                        <a:rPr lang="es-CO" sz="1100" kern="0">
                          <a:effectLst/>
                        </a:rPr>
                      </a:br>
                      <a:r>
                        <a:rPr lang="es-CO" sz="1100" kern="0">
                          <a:effectLst/>
                        </a:rPr>
                        <a:t>- Estructura argumentativa</a:t>
                      </a:r>
                      <a:br>
                        <a:rPr lang="es-CO" sz="1100" kern="0">
                          <a:effectLst/>
                        </a:rPr>
                      </a:br>
                      <a:r>
                        <a:rPr lang="es-CO" sz="1100" kern="0">
                          <a:effectLst/>
                        </a:rPr>
                        <a:t>- Evitación de falacias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El diálogo debe ser lógico, propositivo y justo. Todos deben tener oportunidad de presentar argumentos y ser escuchados.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Taller de construcción de argumentos sobre un tema polémico (estructura: tesis – razones – contraargumentos – conclusión).</a:t>
                      </a:r>
                      <a:br>
                        <a:rPr lang="es-CO" sz="1100" kern="0">
                          <a:effectLst/>
                        </a:rPr>
                      </a:br>
                      <a:r>
                        <a:rPr lang="es-CO" sz="1100" kern="0">
                          <a:effectLst/>
                        </a:rPr>
                        <a:t>🔹 Análisis de discursos: ¿hay falacias? ¿se argumenta bien?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extLst>
                  <a:ext uri="{0D108BD9-81ED-4DB2-BD59-A6C34878D82A}">
                    <a16:rowId xmlns:a16="http://schemas.microsoft.com/office/drawing/2014/main" val="2961995102"/>
                  </a:ext>
                </a:extLst>
              </a:tr>
              <a:tr h="1026453">
                <a:tc>
                  <a:txBody>
                    <a:bodyPr/>
                    <a:lstStyle/>
                    <a:p>
                      <a:pPr algn="l">
                        <a:lnSpc>
                          <a:spcPct val="115000"/>
                        </a:lnSpc>
                        <a:spcAft>
                          <a:spcPts val="800"/>
                        </a:spcAft>
                        <a:buNone/>
                      </a:pPr>
                      <a:r>
                        <a:rPr lang="es-CO" sz="1100" kern="0">
                          <a:effectLst/>
                        </a:rPr>
                        <a:t>Psicología comunicativa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 Niveles de escucha (pasiva, activa, empática)</a:t>
                      </a:r>
                      <a:br>
                        <a:rPr lang="es-CO" sz="1100" kern="0">
                          <a:effectLst/>
                        </a:rPr>
                      </a:br>
                      <a:r>
                        <a:rPr lang="es-CO" sz="1100" kern="0">
                          <a:effectLst/>
                        </a:rPr>
                        <a:t>- Subjetividad</a:t>
                      </a:r>
                      <a:br>
                        <a:rPr lang="es-CO" sz="1100" kern="0">
                          <a:effectLst/>
                        </a:rPr>
                      </a:br>
                      <a:r>
                        <a:rPr lang="es-CO" sz="1100" kern="0">
                          <a:effectLst/>
                        </a:rPr>
                        <a:t>- Intersubjetividad</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a:effectLst/>
                        </a:rPr>
                        <a:t>La resolución de conflictos exige comprender la perspectiva del otro. Escuchar empáticamente mejora el diálogo.</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tc>
                  <a:txBody>
                    <a:bodyPr/>
                    <a:lstStyle/>
                    <a:p>
                      <a:pPr algn="l">
                        <a:lnSpc>
                          <a:spcPct val="115000"/>
                        </a:lnSpc>
                        <a:spcAft>
                          <a:spcPts val="800"/>
                        </a:spcAft>
                        <a:buNone/>
                      </a:pPr>
                      <a:r>
                        <a:rPr lang="es-CO" sz="1100" kern="0" dirty="0">
                          <a:effectLst/>
                        </a:rPr>
                        <a:t>🔹 Dinámica de escucha empática: uno habla, el otro parafrasea sin opinar.</a:t>
                      </a:r>
                      <a:br>
                        <a:rPr lang="es-CO" sz="1100" kern="0" dirty="0">
                          <a:effectLst/>
                        </a:rPr>
                      </a:br>
                      <a:r>
                        <a:rPr lang="es-CO" sz="1100" kern="0" dirty="0">
                          <a:effectLst/>
                        </a:rPr>
                        <a:t>🔹 Diario reflexivo: “¿Cómo me comunico cuando hay conflicto?”</a:t>
                      </a:r>
                      <a:br>
                        <a:rPr lang="es-CO" sz="1100" kern="0" dirty="0">
                          <a:effectLst/>
                        </a:rPr>
                      </a:br>
                      <a:r>
                        <a:rPr lang="es-CO" sz="1100" kern="0" dirty="0">
                          <a:effectLst/>
                        </a:rPr>
                        <a:t>🔹 Juego de roles con variación de niveles de escucha.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81" marR="7081" marT="7081" marB="7081" anchor="ctr"/>
                </a:tc>
                <a:extLst>
                  <a:ext uri="{0D108BD9-81ED-4DB2-BD59-A6C34878D82A}">
                    <a16:rowId xmlns:a16="http://schemas.microsoft.com/office/drawing/2014/main" val="1304391763"/>
                  </a:ext>
                </a:extLst>
              </a:tr>
            </a:tbl>
          </a:graphicData>
        </a:graphic>
      </p:graphicFrame>
    </p:spTree>
    <p:extLst>
      <p:ext uri="{BB962C8B-B14F-4D97-AF65-F5344CB8AC3E}">
        <p14:creationId xmlns:p14="http://schemas.microsoft.com/office/powerpoint/2010/main" val="7958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FA1C50D1-7269-0635-E405-BDD8BF71F892}"/>
              </a:ext>
            </a:extLst>
          </p:cNvPr>
          <p:cNvPicPr>
            <a:picLocks noChangeAspect="1"/>
          </p:cNvPicPr>
          <p:nvPr/>
        </p:nvPicPr>
        <p:blipFill>
          <a:blip r:embed="rId4"/>
          <a:stretch>
            <a:fillRect/>
          </a:stretch>
        </p:blipFill>
        <p:spPr>
          <a:xfrm>
            <a:off x="633999" y="853280"/>
            <a:ext cx="6882269" cy="5161701"/>
          </a:xfrm>
          <a:prstGeom prst="rect">
            <a:avLst/>
          </a:prstGeom>
        </p:spPr>
      </p:pic>
      <p:sp>
        <p:nvSpPr>
          <p:cNvPr id="3" name="Marcador de contenido 2">
            <a:extLst>
              <a:ext uri="{FF2B5EF4-FFF2-40B4-BE49-F238E27FC236}">
                <a16:creationId xmlns:a16="http://schemas.microsoft.com/office/drawing/2014/main" id="{3DF91321-C4EE-C2D0-A65B-7E0B43A4169E}"/>
              </a:ext>
            </a:extLst>
          </p:cNvPr>
          <p:cNvSpPr>
            <a:spLocks noGrp="1"/>
          </p:cNvSpPr>
          <p:nvPr>
            <p:ph idx="1"/>
          </p:nvPr>
        </p:nvSpPr>
        <p:spPr>
          <a:xfrm>
            <a:off x="8242137" y="796407"/>
            <a:ext cx="3544034" cy="4050792"/>
          </a:xfrm>
        </p:spPr>
        <p:txBody>
          <a:bodyPr>
            <a:normAutofit/>
          </a:bodyPr>
          <a:lstStyle/>
          <a:p>
            <a:pPr marL="0" indent="0">
              <a:buNone/>
            </a:pPr>
            <a:r>
              <a:rPr lang="es-ES" sz="1500" b="1" i="1" dirty="0"/>
              <a:t>Ética deontológica de Kant: lo correcto frente a lo útil</a:t>
            </a:r>
          </a:p>
          <a:p>
            <a:pPr marL="0" indent="0">
              <a:buNone/>
            </a:pPr>
            <a:endParaRPr lang="es-ES" sz="1500" dirty="0"/>
          </a:p>
          <a:p>
            <a:r>
              <a:rPr lang="es-ES" sz="1500" dirty="0"/>
              <a:t>Immanuel Kant distingue entre ética deontológica (del deber) frente a la ética </a:t>
            </a:r>
            <a:r>
              <a:rPr lang="es-ES" sz="1500" dirty="0" err="1"/>
              <a:t>consecuencialista</a:t>
            </a:r>
            <a:r>
              <a:rPr lang="es-ES" sz="1500" dirty="0"/>
              <a:t> (donde lo que importa es el resultado). Para Kant, lo moralmente relevante no es el efecto de nuestras acciones sino si actúan conforme al deber.</a:t>
            </a:r>
          </a:p>
          <a:p>
            <a:pPr marL="0" indent="0">
              <a:buNone/>
            </a:pPr>
            <a:endParaRPr lang="es-ES" sz="1500" dirty="0"/>
          </a:p>
          <a:p>
            <a:r>
              <a:rPr lang="es-ES" sz="1500" dirty="0"/>
              <a:t>La acción moralmente válida no depende del deseo o la conveniencia, sino de la máxima (la regla subjetiva de acción) que guía al agente.</a:t>
            </a:r>
          </a:p>
          <a:p>
            <a:endParaRPr lang="es-CO" sz="1500" dirty="0"/>
          </a:p>
        </p:txBody>
      </p:sp>
      <p:grpSp>
        <p:nvGrpSpPr>
          <p:cNvPr id="10" name="Group 9">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9313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70276C68-2704-C8DE-7DCD-5D76FACE8224}"/>
              </a:ext>
            </a:extLst>
          </p:cNvPr>
          <p:cNvPicPr>
            <a:picLocks noChangeAspect="1"/>
          </p:cNvPicPr>
          <p:nvPr/>
        </p:nvPicPr>
        <p:blipFill>
          <a:blip r:embed="rId3"/>
          <a:srcRect l="15064" r="35178"/>
          <a:stretch>
            <a:fillRect/>
          </a:stretch>
        </p:blipFill>
        <p:spPr>
          <a:xfrm>
            <a:off x="1" y="10"/>
            <a:ext cx="6066502" cy="6857989"/>
          </a:xfrm>
          <a:prstGeom prst="rect">
            <a:avLst/>
          </a:prstGeom>
        </p:spPr>
      </p:pic>
      <p:sp>
        <p:nvSpPr>
          <p:cNvPr id="3" name="Marcador de contenido 2">
            <a:extLst>
              <a:ext uri="{FF2B5EF4-FFF2-40B4-BE49-F238E27FC236}">
                <a16:creationId xmlns:a16="http://schemas.microsoft.com/office/drawing/2014/main" id="{3464ABB7-0F6E-7B3E-DED0-123FB48E9EA4}"/>
              </a:ext>
            </a:extLst>
          </p:cNvPr>
          <p:cNvSpPr>
            <a:spLocks noGrp="1"/>
          </p:cNvSpPr>
          <p:nvPr>
            <p:ph idx="1"/>
          </p:nvPr>
        </p:nvSpPr>
        <p:spPr>
          <a:xfrm>
            <a:off x="6330739" y="322589"/>
            <a:ext cx="5528186" cy="5877900"/>
          </a:xfrm>
        </p:spPr>
        <p:txBody>
          <a:bodyPr>
            <a:normAutofit/>
          </a:bodyPr>
          <a:lstStyle/>
          <a:p>
            <a:pPr marL="0" indent="0">
              <a:buNone/>
            </a:pPr>
            <a:r>
              <a:rPr lang="es-ES" sz="1600" b="1" dirty="0"/>
              <a:t>Imperativo categórico e imperativo hipotético</a:t>
            </a:r>
          </a:p>
          <a:p>
            <a:pPr marL="0" indent="0">
              <a:buNone/>
            </a:pPr>
            <a:endParaRPr lang="es-ES" sz="1600" b="1" dirty="0"/>
          </a:p>
          <a:p>
            <a:pPr marL="0" indent="0">
              <a:buNone/>
            </a:pPr>
            <a:r>
              <a:rPr lang="es-ES" sz="1600" b="1" dirty="0"/>
              <a:t>• Imperativo hipotético</a:t>
            </a:r>
            <a:r>
              <a:rPr lang="es-ES" sz="1600" dirty="0"/>
              <a:t>: es un mandato condicional (“si quieres X, entonces haz Y”). Depende de fines o deseos. Por ejemplo: “Si quieres aprobar el examen, estudia”.</a:t>
            </a:r>
          </a:p>
          <a:p>
            <a:pPr marL="0" indent="0">
              <a:buNone/>
            </a:pPr>
            <a:r>
              <a:rPr lang="es-ES" sz="1600" b="1" dirty="0"/>
              <a:t>• Imperativo categórico</a:t>
            </a:r>
            <a:r>
              <a:rPr lang="es-ES" sz="1600" dirty="0"/>
              <a:t>: mandato moral incondicional, válido siempre, independientemente de deseos particulares. Kant formula varias versiones, entre ellas:</a:t>
            </a:r>
          </a:p>
          <a:p>
            <a:pPr marL="0" indent="0">
              <a:buNone/>
            </a:pPr>
            <a:endParaRPr lang="es-ES" sz="1600" dirty="0"/>
          </a:p>
          <a:p>
            <a:pPr marL="514350" indent="-514350">
              <a:buAutoNum type="arabicPeriod"/>
            </a:pPr>
            <a:r>
              <a:rPr lang="es-ES" sz="1600" dirty="0"/>
              <a:t>“Obra sólo de modo que puedas querer que la máxima de tu acción se convierta en ley universal.”</a:t>
            </a:r>
          </a:p>
          <a:p>
            <a:pPr marL="514350" indent="-514350">
              <a:buAutoNum type="arabicPeriod"/>
            </a:pPr>
            <a:r>
              <a:rPr lang="es-ES" sz="1600" dirty="0"/>
              <a:t>2.	“Obra de tal modo que trates a la humanidad, tanto en tu persona como en la de otro, siempre como fin y nunca como medio.”</a:t>
            </a:r>
          </a:p>
          <a:p>
            <a:pPr marL="0" indent="0">
              <a:buNone/>
            </a:pPr>
            <a:r>
              <a:rPr lang="es-ES" sz="1600" dirty="0"/>
              <a:t>Estas versiones expresan la universalidad de la ética (no hacer diferencias arbitrarias) y el respeto por la dignidad humana.</a:t>
            </a:r>
          </a:p>
          <a:p>
            <a:pPr marL="514350" indent="-514350">
              <a:buAutoNum type="arabicPeriod"/>
            </a:pPr>
            <a:endParaRPr lang="es-ES" sz="1300" dirty="0"/>
          </a:p>
          <a:p>
            <a:pPr marL="0" indent="0">
              <a:buNone/>
            </a:pPr>
            <a:endParaRPr lang="es-CO" sz="1300" dirty="0"/>
          </a:p>
        </p:txBody>
      </p:sp>
      <p:grpSp>
        <p:nvGrpSpPr>
          <p:cNvPr id="10" name="Group 9">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8728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BC51C3B1-4D77-CDB3-F921-B5AF7AD7E23A}"/>
              </a:ext>
            </a:extLst>
          </p:cNvPr>
          <p:cNvPicPr>
            <a:picLocks noChangeAspect="1"/>
          </p:cNvPicPr>
          <p:nvPr/>
        </p:nvPicPr>
        <p:blipFill>
          <a:blip r:embed="rId4"/>
          <a:stretch>
            <a:fillRect/>
          </a:stretch>
        </p:blipFill>
        <p:spPr>
          <a:xfrm>
            <a:off x="633999" y="944522"/>
            <a:ext cx="6882269" cy="4979217"/>
          </a:xfrm>
          <a:prstGeom prst="rect">
            <a:avLst/>
          </a:prstGeom>
        </p:spPr>
      </p:pic>
      <p:sp>
        <p:nvSpPr>
          <p:cNvPr id="3" name="Marcador de contenido 2">
            <a:extLst>
              <a:ext uri="{FF2B5EF4-FFF2-40B4-BE49-F238E27FC236}">
                <a16:creationId xmlns:a16="http://schemas.microsoft.com/office/drawing/2014/main" id="{FE134E95-DFE1-1306-F9FC-57AD235A37FC}"/>
              </a:ext>
            </a:extLst>
          </p:cNvPr>
          <p:cNvSpPr>
            <a:spLocks noGrp="1"/>
          </p:cNvSpPr>
          <p:nvPr>
            <p:ph idx="1"/>
          </p:nvPr>
        </p:nvSpPr>
        <p:spPr>
          <a:xfrm>
            <a:off x="8242137" y="1089445"/>
            <a:ext cx="3544034" cy="4050792"/>
          </a:xfrm>
        </p:spPr>
        <p:txBody>
          <a:bodyPr>
            <a:normAutofit/>
          </a:bodyPr>
          <a:lstStyle/>
          <a:p>
            <a:pPr marL="0" indent="0">
              <a:buNone/>
            </a:pPr>
            <a:r>
              <a:rPr lang="es-ES" sz="1400" b="1" i="1"/>
              <a:t>Mayoría de edad moral / minoría de edad</a:t>
            </a:r>
          </a:p>
          <a:p>
            <a:pPr marL="0" indent="0">
              <a:buNone/>
            </a:pPr>
            <a:r>
              <a:rPr lang="es-ES" sz="1400" dirty="0"/>
              <a:t>• Para Kant, la mayoría de edad moral (</a:t>
            </a:r>
            <a:r>
              <a:rPr lang="es-ES" sz="1400" dirty="0" err="1"/>
              <a:t>mündigkeit</a:t>
            </a:r>
            <a:r>
              <a:rPr lang="es-ES" sz="1400" dirty="0"/>
              <a:t>) es la capacidad del individuo de pensar por sí mismo, de actuar conforme a la razón (autonomía).</a:t>
            </a:r>
          </a:p>
          <a:p>
            <a:pPr marL="0" indent="0">
              <a:buNone/>
            </a:pPr>
            <a:r>
              <a:rPr lang="es-ES" sz="1400" dirty="0"/>
              <a:t>• La minoría de edad moral es la situación de dependencia en la que alguien no se atreve a usar su razón sin ayuda externa, siguiendo autoridades ciegamente.</a:t>
            </a:r>
          </a:p>
          <a:p>
            <a:pPr marL="0" indent="0">
              <a:buNone/>
            </a:pPr>
            <a:endParaRPr lang="es-ES" sz="1400" dirty="0"/>
          </a:p>
          <a:p>
            <a:pPr marL="0" indent="0">
              <a:buNone/>
            </a:pPr>
            <a:r>
              <a:rPr lang="es-ES" sz="1400" dirty="0"/>
              <a:t>En términos sociales, esto está relacionado con la libertad ilustrada: “Sapere </a:t>
            </a:r>
            <a:r>
              <a:rPr lang="es-ES" sz="1400" dirty="0" err="1"/>
              <a:t>aude</a:t>
            </a:r>
            <a:r>
              <a:rPr lang="es-ES" sz="1400" dirty="0"/>
              <a:t>” (“atrévete a saber”), lema central de la Ilustración</a:t>
            </a:r>
          </a:p>
          <a:p>
            <a:pPr marL="0" indent="0">
              <a:buNone/>
            </a:pPr>
            <a:endParaRPr lang="es-CO" sz="1400" dirty="0"/>
          </a:p>
        </p:txBody>
      </p:sp>
      <p:grpSp>
        <p:nvGrpSpPr>
          <p:cNvPr id="10" name="Group 9">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8195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C29E9-8544-7E1E-5138-A85FFDB80748}"/>
              </a:ext>
            </a:extLst>
          </p:cNvPr>
          <p:cNvPicPr>
            <a:picLocks noChangeAspect="1"/>
          </p:cNvPicPr>
          <p:nvPr/>
        </p:nvPicPr>
        <p:blipFill>
          <a:blip r:embed="rId2"/>
          <a:stretch>
            <a:fillRect/>
          </a:stretch>
        </p:blipFill>
        <p:spPr>
          <a:xfrm>
            <a:off x="633999" y="1127178"/>
            <a:ext cx="6912217" cy="4613904"/>
          </a:xfrm>
          <a:prstGeom prst="rect">
            <a:avLst/>
          </a:prstGeom>
        </p:spPr>
      </p:pic>
      <p:sp>
        <p:nvSpPr>
          <p:cNvPr id="3" name="Marcador de contenido 2">
            <a:extLst>
              <a:ext uri="{FF2B5EF4-FFF2-40B4-BE49-F238E27FC236}">
                <a16:creationId xmlns:a16="http://schemas.microsoft.com/office/drawing/2014/main" id="{51ED902F-41D9-81F8-3BEB-0901B084B7CF}"/>
              </a:ext>
            </a:extLst>
          </p:cNvPr>
          <p:cNvSpPr>
            <a:spLocks noGrp="1"/>
          </p:cNvSpPr>
          <p:nvPr>
            <p:ph idx="1"/>
          </p:nvPr>
        </p:nvSpPr>
        <p:spPr>
          <a:xfrm>
            <a:off x="7880738" y="1382710"/>
            <a:ext cx="3677263" cy="4092579"/>
          </a:xfrm>
        </p:spPr>
        <p:txBody>
          <a:bodyPr>
            <a:normAutofit/>
          </a:bodyPr>
          <a:lstStyle/>
          <a:p>
            <a:pPr marL="0" indent="0">
              <a:buNone/>
            </a:pPr>
            <a:r>
              <a:rPr lang="es-ES" sz="1500" b="1" dirty="0"/>
              <a:t>Relación con la ética comunicativa</a:t>
            </a:r>
          </a:p>
          <a:p>
            <a:pPr marL="0" indent="0">
              <a:buNone/>
            </a:pPr>
            <a:endParaRPr lang="es-ES" sz="1500" dirty="0"/>
          </a:p>
          <a:p>
            <a:pPr marL="0" indent="0">
              <a:buNone/>
            </a:pPr>
            <a:r>
              <a:rPr lang="es-ES" sz="1500" dirty="0"/>
              <a:t>• Muchos filósofos posteriores (como Habermas) retoman el legado kantiano: la idea de autonomía racional, de normas universales y de una moral no basada en intereses particulares.</a:t>
            </a:r>
          </a:p>
          <a:p>
            <a:pPr marL="0" indent="0">
              <a:buNone/>
            </a:pPr>
            <a:endParaRPr lang="es-ES" sz="1500" dirty="0"/>
          </a:p>
          <a:p>
            <a:pPr marL="0" indent="0">
              <a:buNone/>
            </a:pPr>
            <a:endParaRPr lang="es-ES" sz="1500" dirty="0"/>
          </a:p>
          <a:p>
            <a:pPr marL="0" indent="0">
              <a:buNone/>
            </a:pPr>
            <a:r>
              <a:rPr lang="es-ES" sz="1500" dirty="0"/>
              <a:t>• En la ética comunicativa, esa autonomía se traslada al ámbito del diálogo racional libre, donde los sujetos cooperan para encontrar normas aceptables para todos.</a:t>
            </a:r>
          </a:p>
          <a:p>
            <a:pPr marL="0" indent="0">
              <a:buNone/>
            </a:pPr>
            <a:endParaRPr lang="es-CO" sz="1500" dirty="0"/>
          </a:p>
        </p:txBody>
      </p:sp>
    </p:spTree>
    <p:extLst>
      <p:ext uri="{BB962C8B-B14F-4D97-AF65-F5344CB8AC3E}">
        <p14:creationId xmlns:p14="http://schemas.microsoft.com/office/powerpoint/2010/main" val="128662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reja agarrados de la mano">
            <a:extLst>
              <a:ext uri="{FF2B5EF4-FFF2-40B4-BE49-F238E27FC236}">
                <a16:creationId xmlns:a16="http://schemas.microsoft.com/office/drawing/2014/main" id="{41FF2FE6-0C8A-13D0-3AD9-CF5078AB9E7F}"/>
              </a:ext>
            </a:extLst>
          </p:cNvPr>
          <p:cNvPicPr>
            <a:picLocks noChangeAspect="1"/>
          </p:cNvPicPr>
          <p:nvPr/>
        </p:nvPicPr>
        <p:blipFill>
          <a:blip r:embed="rId4"/>
          <a:srcRect l="29523" r="15763" b="-1"/>
          <a:stretch>
            <a:fillRect/>
          </a:stretch>
        </p:blipFill>
        <p:spPr>
          <a:xfrm>
            <a:off x="3344" y="10"/>
            <a:ext cx="4646726" cy="6857990"/>
          </a:xfrm>
          <a:prstGeom prst="rect">
            <a:avLst/>
          </a:prstGeom>
        </p:spPr>
      </p:pic>
      <p:sp>
        <p:nvSpPr>
          <p:cNvPr id="3" name="Marcador de contenido 2">
            <a:extLst>
              <a:ext uri="{FF2B5EF4-FFF2-40B4-BE49-F238E27FC236}">
                <a16:creationId xmlns:a16="http://schemas.microsoft.com/office/drawing/2014/main" id="{43D59784-5D3B-4792-6349-85B7E96FD0D1}"/>
              </a:ext>
            </a:extLst>
          </p:cNvPr>
          <p:cNvSpPr>
            <a:spLocks noGrp="1"/>
          </p:cNvSpPr>
          <p:nvPr>
            <p:ph idx="1"/>
          </p:nvPr>
        </p:nvSpPr>
        <p:spPr>
          <a:xfrm>
            <a:off x="4900048" y="1089445"/>
            <a:ext cx="6730276" cy="4050792"/>
          </a:xfrm>
        </p:spPr>
        <p:txBody>
          <a:bodyPr>
            <a:normAutofit/>
          </a:bodyPr>
          <a:lstStyle/>
          <a:p>
            <a:pPr marL="0" indent="0">
              <a:buNone/>
            </a:pPr>
            <a:r>
              <a:rPr lang="es-ES" sz="1700" b="1" dirty="0"/>
              <a:t>¿Qué es la ética comunicativa?</a:t>
            </a:r>
          </a:p>
          <a:p>
            <a:pPr marL="0" indent="0">
              <a:buNone/>
            </a:pPr>
            <a:endParaRPr lang="es-ES" sz="1700" dirty="0"/>
          </a:p>
          <a:p>
            <a:pPr marL="0" indent="0">
              <a:buNone/>
            </a:pPr>
            <a:r>
              <a:rPr lang="es-ES" sz="1700" dirty="0"/>
              <a:t>Jürgen Habermas desarrolla una ética basada no tanto en la voluntad individual aislada, sino en la interacción comunicativa entre sujetos racionales.</a:t>
            </a:r>
          </a:p>
          <a:p>
            <a:pPr marL="0" indent="0">
              <a:buNone/>
            </a:pPr>
            <a:endParaRPr lang="es-ES" sz="1700" dirty="0"/>
          </a:p>
          <a:p>
            <a:pPr marL="0" indent="0">
              <a:buNone/>
            </a:pPr>
            <a:r>
              <a:rPr lang="es-ES" sz="1700" dirty="0"/>
              <a:t>• La ética del discurso (o ética comunicativa) intenta fundamentar la validez normativa de las normas morales mediante el discurso racional, no por apelación directa al deber absoluto. </a:t>
            </a:r>
          </a:p>
          <a:p>
            <a:pPr marL="0" indent="0">
              <a:buNone/>
            </a:pPr>
            <a:r>
              <a:rPr lang="es-ES" sz="1700" dirty="0"/>
              <a:t>• Su propuesta quiere reconstruir la ética kantiana en el marco de la racionalidad comunicativa: las normas son válidas si pueden ser aceptadas por todos en un discurso libre de distorsión.</a:t>
            </a:r>
            <a:endParaRPr lang="es-CO" sz="1700" dirty="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1794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540661A-8383-C062-E34A-2739F7D0808A}"/>
              </a:ext>
            </a:extLst>
          </p:cNvPr>
          <p:cNvPicPr>
            <a:picLocks noChangeAspect="1"/>
          </p:cNvPicPr>
          <p:nvPr/>
        </p:nvPicPr>
        <p:blipFill>
          <a:blip r:embed="rId4"/>
          <a:srcRect l="17122" r="15122"/>
          <a:stretch>
            <a:fillRect/>
          </a:stretch>
        </p:blipFill>
        <p:spPr>
          <a:xfrm>
            <a:off x="3344" y="10"/>
            <a:ext cx="4646726" cy="6857990"/>
          </a:xfrm>
          <a:prstGeom prst="rect">
            <a:avLst/>
          </a:prstGeom>
        </p:spPr>
      </p:pic>
      <p:sp>
        <p:nvSpPr>
          <p:cNvPr id="3" name="Marcador de contenido 2">
            <a:extLst>
              <a:ext uri="{FF2B5EF4-FFF2-40B4-BE49-F238E27FC236}">
                <a16:creationId xmlns:a16="http://schemas.microsoft.com/office/drawing/2014/main" id="{9785EACD-18D2-6ECE-6C61-3D746793141C}"/>
              </a:ext>
            </a:extLst>
          </p:cNvPr>
          <p:cNvSpPr>
            <a:spLocks noGrp="1"/>
          </p:cNvSpPr>
          <p:nvPr>
            <p:ph idx="1"/>
          </p:nvPr>
        </p:nvSpPr>
        <p:spPr>
          <a:xfrm>
            <a:off x="5269912" y="1089445"/>
            <a:ext cx="6730276" cy="4050792"/>
          </a:xfrm>
        </p:spPr>
        <p:txBody>
          <a:bodyPr>
            <a:normAutofit/>
          </a:bodyPr>
          <a:lstStyle/>
          <a:p>
            <a:pPr marL="0" indent="0">
              <a:buNone/>
            </a:pPr>
            <a:r>
              <a:rPr lang="es-ES" sz="1800" b="1" i="1" dirty="0"/>
              <a:t>Acción comunicativa vs acción estratégica</a:t>
            </a:r>
          </a:p>
          <a:p>
            <a:pPr marL="0" indent="0">
              <a:buNone/>
            </a:pPr>
            <a:endParaRPr lang="es-ES" sz="1800" b="1" i="1" dirty="0"/>
          </a:p>
          <a:p>
            <a:pPr marL="0" indent="0">
              <a:buNone/>
            </a:pPr>
            <a:r>
              <a:rPr lang="es-ES" sz="1800" dirty="0"/>
              <a:t>•En la acción estratégica, los sujetos actúan con un objetivo particular (persuasión, manipulación, cálculo).</a:t>
            </a:r>
          </a:p>
          <a:p>
            <a:pPr marL="0" indent="0">
              <a:buNone/>
            </a:pPr>
            <a:endParaRPr lang="es-ES" sz="1800" dirty="0"/>
          </a:p>
          <a:p>
            <a:pPr marL="0" indent="0">
              <a:buNone/>
            </a:pPr>
            <a:r>
              <a:rPr lang="es-ES" sz="1800" dirty="0"/>
              <a:t>•En la acción comunicativa, el objetivo es el entendimiento mutuo: los sujetos intercambian razones para coordinarse.</a:t>
            </a:r>
          </a:p>
          <a:p>
            <a:pPr marL="0" indent="0">
              <a:buNone/>
            </a:pPr>
            <a:endParaRPr lang="es-ES" sz="1800" dirty="0"/>
          </a:p>
          <a:p>
            <a:pPr marL="0" indent="0">
              <a:buNone/>
            </a:pPr>
            <a:r>
              <a:rPr lang="es-ES" sz="1800" dirty="0"/>
              <a:t>•La ética del discurso se apoya en la acción comunicativa ideal como modelo normativo</a:t>
            </a:r>
          </a:p>
          <a:p>
            <a:pPr marL="0" indent="0">
              <a:buNone/>
            </a:pPr>
            <a:endParaRPr lang="es-CO" sz="1800" dirty="0"/>
          </a:p>
          <a:p>
            <a:pPr marL="0" indent="0">
              <a:buNone/>
            </a:pPr>
            <a:endParaRPr lang="es-CO" sz="1800" dirty="0"/>
          </a:p>
        </p:txBody>
      </p:sp>
      <p:grpSp>
        <p:nvGrpSpPr>
          <p:cNvPr id="10" name="Group 9">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5846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1">
            <a:extLst>
              <a:ext uri="{FF2B5EF4-FFF2-40B4-BE49-F238E27FC236}">
                <a16:creationId xmlns:a16="http://schemas.microsoft.com/office/drawing/2014/main" id="{AB1661F0-609D-3F84-8DB1-445572CA41EB}"/>
              </a:ext>
            </a:extLst>
          </p:cNvPr>
          <p:cNvPicPr>
            <a:picLocks noChangeAspect="1"/>
          </p:cNvPicPr>
          <p:nvPr/>
        </p:nvPicPr>
        <p:blipFill>
          <a:blip r:embed="rId3"/>
          <a:stretch>
            <a:fillRect/>
          </a:stretch>
        </p:blipFill>
        <p:spPr>
          <a:xfrm>
            <a:off x="1089995" y="1287596"/>
            <a:ext cx="3040476" cy="4373733"/>
          </a:xfrm>
          <a:prstGeom prst="rect">
            <a:avLst/>
          </a:prstGeom>
        </p:spPr>
      </p:pic>
      <p:sp>
        <p:nvSpPr>
          <p:cNvPr id="3" name="Marcador de contenido 2">
            <a:extLst>
              <a:ext uri="{FF2B5EF4-FFF2-40B4-BE49-F238E27FC236}">
                <a16:creationId xmlns:a16="http://schemas.microsoft.com/office/drawing/2014/main" id="{9675C879-60DE-B63F-E725-0EEF7325D202}"/>
              </a:ext>
            </a:extLst>
          </p:cNvPr>
          <p:cNvSpPr>
            <a:spLocks noGrp="1"/>
          </p:cNvSpPr>
          <p:nvPr>
            <p:ph idx="1"/>
          </p:nvPr>
        </p:nvSpPr>
        <p:spPr>
          <a:xfrm>
            <a:off x="6095697" y="1287596"/>
            <a:ext cx="4741962" cy="3715603"/>
          </a:xfrm>
        </p:spPr>
        <p:txBody>
          <a:bodyPr>
            <a:normAutofit lnSpcReduction="10000"/>
          </a:bodyPr>
          <a:lstStyle/>
          <a:p>
            <a:pPr marL="0" indent="0">
              <a:buNone/>
            </a:pPr>
            <a:r>
              <a:rPr lang="es-ES" sz="1900" b="1" i="1" dirty="0"/>
              <a:t>Racionalidad comunicativa</a:t>
            </a:r>
          </a:p>
          <a:p>
            <a:pPr marL="0" indent="0">
              <a:buNone/>
            </a:pPr>
            <a:endParaRPr lang="es-ES" sz="1900" dirty="0"/>
          </a:p>
          <a:p>
            <a:pPr marL="0" indent="0">
              <a:buNone/>
            </a:pPr>
            <a:r>
              <a:rPr lang="es-ES" sz="1900" dirty="0"/>
              <a:t>• Habermas entiende la racionalidad no sólo en términos técnicos (instrumental), sino como la capacidad de argumentar, persuadir y llegar a acuerdos válidos.</a:t>
            </a:r>
          </a:p>
          <a:p>
            <a:pPr marL="0" indent="0">
              <a:buNone/>
            </a:pPr>
            <a:endParaRPr lang="es-ES" sz="1900" dirty="0"/>
          </a:p>
          <a:p>
            <a:pPr marL="0" indent="0">
              <a:buNone/>
            </a:pPr>
            <a:r>
              <a:rPr lang="es-ES" sz="1900" dirty="0"/>
              <a:t>• La “racionalidad comunicativa” se basa en la suposición de que el lenguaje tiene una estructura normativa: cuando hablamos, damos por sentado ciertas reglas de validez (verdad, sinceridad, corrección). </a:t>
            </a:r>
          </a:p>
          <a:p>
            <a:pPr marL="0" indent="0">
              <a:buNone/>
            </a:pPr>
            <a:endParaRPr lang="es-CO" sz="1900" dirty="0"/>
          </a:p>
        </p:txBody>
      </p:sp>
      <p:grpSp>
        <p:nvGrpSpPr>
          <p:cNvPr id="12" name="Group 11">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s-CO"/>
            </a:p>
          </p:txBody>
        </p:sp>
        <p:sp>
          <p:nvSpPr>
            <p:cNvPr id="14" name="Oval 13">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s-CO"/>
            </a:p>
          </p:txBody>
        </p:sp>
      </p:grpSp>
    </p:spTree>
    <p:extLst>
      <p:ext uri="{BB962C8B-B14F-4D97-AF65-F5344CB8AC3E}">
        <p14:creationId xmlns:p14="http://schemas.microsoft.com/office/powerpoint/2010/main" val="9017294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Marcador de contenido 2">
            <a:extLst>
              <a:ext uri="{FF2B5EF4-FFF2-40B4-BE49-F238E27FC236}">
                <a16:creationId xmlns:a16="http://schemas.microsoft.com/office/drawing/2014/main" id="{A8A79AC2-DD12-8797-BE95-5F146AFA6D84}"/>
              </a:ext>
            </a:extLst>
          </p:cNvPr>
          <p:cNvSpPr>
            <a:spLocks noGrp="1"/>
          </p:cNvSpPr>
          <p:nvPr>
            <p:ph idx="1"/>
          </p:nvPr>
        </p:nvSpPr>
        <p:spPr>
          <a:xfrm>
            <a:off x="1069848" y="2121408"/>
            <a:ext cx="10058400" cy="4050792"/>
          </a:xfrm>
        </p:spPr>
        <p:txBody>
          <a:bodyPr>
            <a:normAutofit/>
          </a:bodyPr>
          <a:lstStyle/>
          <a:p>
            <a:pPr marL="0" indent="0">
              <a:buNone/>
            </a:pPr>
            <a:r>
              <a:rPr lang="es-ES" b="1" i="1" dirty="0">
                <a:solidFill>
                  <a:srgbClr val="FFFFFF"/>
                </a:solidFill>
              </a:rPr>
              <a:t>Ética del discurso y principio de universalización (principio U)</a:t>
            </a:r>
          </a:p>
          <a:p>
            <a:pPr marL="0" indent="0">
              <a:buNone/>
            </a:pPr>
            <a:endParaRPr lang="es-ES" dirty="0">
              <a:solidFill>
                <a:srgbClr val="FFFFFF"/>
              </a:solidFill>
            </a:endParaRPr>
          </a:p>
          <a:p>
            <a:pPr marL="0" indent="0">
              <a:buNone/>
            </a:pPr>
            <a:r>
              <a:rPr lang="es-ES" dirty="0">
                <a:solidFill>
                  <a:srgbClr val="FFFFFF"/>
                </a:solidFill>
              </a:rPr>
              <a:t>•Habermas plantea que una norma es válida si todos los afectados pueden aceptarla en un discurso ideal libre de dominación.</a:t>
            </a:r>
          </a:p>
          <a:p>
            <a:pPr marL="0" indent="0">
              <a:buNone/>
            </a:pPr>
            <a:endParaRPr lang="es-ES" dirty="0">
              <a:solidFill>
                <a:srgbClr val="FFFFFF"/>
              </a:solidFill>
            </a:endParaRPr>
          </a:p>
          <a:p>
            <a:pPr marL="0" indent="0">
              <a:buNone/>
            </a:pPr>
            <a:r>
              <a:rPr lang="es-ES" dirty="0">
                <a:solidFill>
                  <a:srgbClr val="FFFFFF"/>
                </a:solidFill>
              </a:rPr>
              <a:t>•En otras palabras, si los participantes en un diálogo pueden cuestionar, argumentar y rechazar normas hasta lograr un consenso basado en razones, esa norma tiene legitimidad ética. •Ese procedimiento comunica la universalidad de la norma, no como imposición externa, sino como producto del consenso racional.</a:t>
            </a:r>
          </a:p>
          <a:p>
            <a:pPr marL="0" indent="0">
              <a:buNone/>
            </a:pPr>
            <a:endParaRPr lang="es-CO" dirty="0">
              <a:solidFill>
                <a:srgbClr val="FFFFFF"/>
              </a:solidFill>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0178450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10491</TotalTime>
  <Words>1586</Words>
  <Application>Microsoft Office PowerPoint</Application>
  <PresentationFormat>Panorámica</PresentationFormat>
  <Paragraphs>111</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Aptos</vt:lpstr>
      <vt:lpstr>Calibri</vt:lpstr>
      <vt:lpstr>Rockwell</vt:lpstr>
      <vt:lpstr>Rockwell Condensed</vt:lpstr>
      <vt:lpstr>Rockwell Extra Bold</vt:lpstr>
      <vt:lpstr>Wingdings</vt:lpstr>
      <vt:lpstr>Letras en madera</vt:lpstr>
      <vt:lpstr>Principios filosóficos de la ética.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jhonny alejandro zamudio realpe</dc:creator>
  <cp:lastModifiedBy>jhonny alejandro zamudio realpe</cp:lastModifiedBy>
  <cp:revision>2</cp:revision>
  <dcterms:created xsi:type="dcterms:W3CDTF">2025-10-14T02:50:51Z</dcterms:created>
  <dcterms:modified xsi:type="dcterms:W3CDTF">2025-11-04T02:51:20Z</dcterms:modified>
</cp:coreProperties>
</file>