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</p:sldIdLst>
  <p:sldSz cy="5143500" cx="9144000"/>
  <p:notesSz cx="6858000" cy="9144000"/>
  <p:embeddedFontLst>
    <p:embeddedFont>
      <p:font typeface="Roboto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16B86B9-4E2D-491B-BF50-EC28D50326AD}">
  <a:tblStyle styleId="{316B86B9-4E2D-491B-BF50-EC28D50326A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font" Target="fonts/Roboto-regular.fntdata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font" Target="fonts/Roboto-italic.fntdata"/><Relationship Id="rId14" Type="http://schemas.openxmlformats.org/officeDocument/2006/relationships/font" Target="fonts/Roboto-bold.fntdata"/><Relationship Id="rId16" Type="http://schemas.openxmlformats.org/officeDocument/2006/relationships/font" Target="fonts/Roboto-boldItalic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21befbdd74d_0_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21befbdd74d_0_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1befbdd74d_0_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21befbdd74d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1befbdd74d_0_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21befbdd74d_0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21befbdd74d_0_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21befbdd74d_0_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21bf570b23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21bf570b23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11" name="Google Shape;11;p2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11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71" name="Google Shape;71;p11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11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11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1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11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6" name="Google Shape;76;p11"/>
          <p:cNvSpPr txBox="1"/>
          <p:nvPr>
            <p:ph hasCustomPrompt="1" type="title"/>
          </p:nvPr>
        </p:nvSpPr>
        <p:spPr>
          <a:xfrm>
            <a:off x="311700" y="1256050"/>
            <a:ext cx="8520600" cy="203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7" name="Google Shape;77;p11"/>
          <p:cNvSpPr txBox="1"/>
          <p:nvPr>
            <p:ph idx="1" type="body"/>
          </p:nvPr>
        </p:nvSpPr>
        <p:spPr>
          <a:xfrm>
            <a:off x="311700" y="3369225"/>
            <a:ext cx="8520600" cy="128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8" name="Google Shape;78;p1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21" name="Google Shape;21;p3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6" name="Google Shape;26;p3"/>
          <p:cNvSpPr txBox="1"/>
          <p:nvPr>
            <p:ph type="title"/>
          </p:nvPr>
        </p:nvSpPr>
        <p:spPr>
          <a:xfrm>
            <a:off x="598100" y="2152347"/>
            <a:ext cx="8222100" cy="83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oogle Shape;29;p4"/>
          <p:cNvGrpSpPr/>
          <p:nvPr/>
        </p:nvGrpSpPr>
        <p:grpSpPr>
          <a:xfrm>
            <a:off x="0" y="3903669"/>
            <a:ext cx="9144000" cy="1239925"/>
            <a:chOff x="0" y="3903669"/>
            <a:chExt cx="9144000" cy="1239925"/>
          </a:xfrm>
        </p:grpSpPr>
        <p:sp>
          <p:nvSpPr>
            <p:cNvPr id="30" name="Google Shape;30;p4"/>
            <p:cNvSpPr/>
            <p:nvPr/>
          </p:nvSpPr>
          <p:spPr>
            <a:xfrm>
              <a:off x="8154895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4"/>
            <p:cNvSpPr/>
            <p:nvPr/>
          </p:nvSpPr>
          <p:spPr>
            <a:xfrm flipH="1">
              <a:off x="6181163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7170274" y="3903669"/>
              <a:ext cx="989100" cy="9879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4"/>
            <p:cNvSpPr/>
            <p:nvPr/>
          </p:nvSpPr>
          <p:spPr>
            <a:xfrm rot="10800000">
              <a:off x="8154757" y="3903682"/>
              <a:ext cx="989100" cy="9879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4"/>
            <p:cNvSpPr/>
            <p:nvPr/>
          </p:nvSpPr>
          <p:spPr>
            <a:xfrm>
              <a:off x="0" y="4891594"/>
              <a:ext cx="9144000" cy="252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5" name="Google Shape;35;p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6" name="Google Shape;36;p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7" name="Google Shape;37;p4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1" type="body"/>
          </p:nvPr>
        </p:nvSpPr>
        <p:spPr>
          <a:xfrm>
            <a:off x="3117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5"/>
          <p:cNvSpPr txBox="1"/>
          <p:nvPr>
            <p:ph idx="2" type="body"/>
          </p:nvPr>
        </p:nvSpPr>
        <p:spPr>
          <a:xfrm>
            <a:off x="48324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2" name="Google Shape;42;p5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5" name="Google Shape;45;p6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8" name="Google Shape;48;p7"/>
          <p:cNvSpPr txBox="1"/>
          <p:nvPr>
            <p:ph idx="1" type="body"/>
          </p:nvPr>
        </p:nvSpPr>
        <p:spPr>
          <a:xfrm>
            <a:off x="311700" y="1465804"/>
            <a:ext cx="2808000" cy="310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4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oogle Shape;51;p8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52" name="Google Shape;52;p8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" name="Google Shape;53;p8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" name="Google Shape;54;p8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" name="Google Shape;55;p8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8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7" name="Google Shape;57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/>
          <p:nvPr/>
        </p:nvSpPr>
        <p:spPr>
          <a:xfrm>
            <a:off x="4572000" y="-1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61" name="Google Shape;6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2" name="Google Shape;62;p9"/>
          <p:cNvSpPr txBox="1"/>
          <p:nvPr>
            <p:ph type="title"/>
          </p:nvPr>
        </p:nvSpPr>
        <p:spPr>
          <a:xfrm>
            <a:off x="265500" y="1151100"/>
            <a:ext cx="4045200" cy="1564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63" name="Google Shape;63;p9"/>
          <p:cNvSpPr txBox="1"/>
          <p:nvPr>
            <p:ph idx="1" type="subTitle"/>
          </p:nvPr>
        </p:nvSpPr>
        <p:spPr>
          <a:xfrm>
            <a:off x="265500" y="2769001"/>
            <a:ext cx="4045200" cy="126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64" name="Google Shape;6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5" name="Google Shape;65;p9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68" name="Google Shape;68;p10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geometr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ESTÍMULOS</a:t>
            </a:r>
            <a:r>
              <a:rPr lang="es"/>
              <a:t> Y RESPUESTAS EN PLANTAS</a:t>
            </a:r>
            <a:endParaRPr/>
          </a:p>
        </p:txBody>
      </p:sp>
      <p:sp>
        <p:nvSpPr>
          <p:cNvPr id="86" name="Google Shape;86;p13"/>
          <p:cNvSpPr txBox="1"/>
          <p:nvPr>
            <p:ph idx="1" type="subTitle"/>
          </p:nvPr>
        </p:nvSpPr>
        <p:spPr>
          <a:xfrm>
            <a:off x="598088" y="3304138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GRADO OCTAVO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PROPÓSITO</a:t>
            </a:r>
            <a:r>
              <a:rPr lang="es"/>
              <a:t> DE LA CLASE</a:t>
            </a:r>
            <a:endParaRPr/>
          </a:p>
        </p:txBody>
      </p:sp>
      <p:sp>
        <p:nvSpPr>
          <p:cNvPr id="92" name="Google Shape;92;p14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rPr lang="es" sz="1597"/>
              <a:t>Asocia las respuestas que presentan las plantas a diferentes </a:t>
            </a:r>
            <a:r>
              <a:rPr lang="es" sz="1597"/>
              <a:t>estímulos</a:t>
            </a:r>
            <a:r>
              <a:rPr lang="es" sz="1597"/>
              <a:t> y sus beneficios a procesos de siembra y reproducción de alimentos</a:t>
            </a:r>
            <a:endParaRPr sz="1597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/>
              <a:t>TROPISMO</a:t>
            </a:r>
            <a:endParaRPr b="1"/>
          </a:p>
        </p:txBody>
      </p:sp>
      <p:sp>
        <p:nvSpPr>
          <p:cNvPr id="98" name="Google Shape;98;p15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Es la orientación o crecimiento de la raíz, tallos, las hojas o las flores de la planta en respuesta a un </a:t>
            </a:r>
            <a:r>
              <a:rPr lang="es"/>
              <a:t>estímulo</a:t>
            </a:r>
            <a:r>
              <a:rPr lang="es"/>
              <a:t>. Existen tropismos positivos y tropismos negativos.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/>
              <a:t>Fototropismo: </a:t>
            </a:r>
            <a:r>
              <a:rPr lang="es"/>
              <a:t>R. a la Luz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/>
              <a:t>Hidrotropismo: </a:t>
            </a:r>
            <a:r>
              <a:rPr lang="es"/>
              <a:t>R. al agua ( ejemplo: cuando estimulamos el </a:t>
            </a:r>
            <a:r>
              <a:rPr lang="es"/>
              <a:t>crecimiento</a:t>
            </a:r>
            <a:r>
              <a:rPr lang="es"/>
              <a:t> de </a:t>
            </a:r>
            <a:r>
              <a:rPr lang="es"/>
              <a:t>raíz</a:t>
            </a:r>
            <a:r>
              <a:rPr lang="es"/>
              <a:t> en la cebolla)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s"/>
              <a:t>Geotropismo: </a:t>
            </a:r>
            <a:r>
              <a:rPr lang="es"/>
              <a:t> R. a la gravedad.</a:t>
            </a:r>
            <a:endParaRPr/>
          </a:p>
        </p:txBody>
      </p:sp>
      <p:pic>
        <p:nvPicPr>
          <p:cNvPr id="99" name="Google Shape;99;p15"/>
          <p:cNvPicPr preferRelativeResize="0"/>
          <p:nvPr/>
        </p:nvPicPr>
        <p:blipFill rotWithShape="1">
          <a:blip r:embed="rId3">
            <a:alphaModFix/>
          </a:blip>
          <a:srcRect b="0" l="-15207" r="0" t="11032"/>
          <a:stretch/>
        </p:blipFill>
        <p:spPr>
          <a:xfrm>
            <a:off x="4012675" y="2995800"/>
            <a:ext cx="3318101" cy="1781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/>
              <a:t>BENEFICIOS DE LOS TROPISMOS</a:t>
            </a:r>
            <a:endParaRPr b="1"/>
          </a:p>
        </p:txBody>
      </p:sp>
      <p:sp>
        <p:nvSpPr>
          <p:cNvPr id="105" name="Google Shape;105;p16"/>
          <p:cNvSpPr txBox="1"/>
          <p:nvPr>
            <p:ph idx="1" type="body"/>
          </p:nvPr>
        </p:nvSpPr>
        <p:spPr>
          <a:xfrm>
            <a:off x="311700" y="1017800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s" sz="1500">
                <a:solidFill>
                  <a:srgbClr val="000000"/>
                </a:solidFill>
              </a:rPr>
              <a:t>Los tropismos benefician a la siembra y reproducción de plantas de las siguientes maneras:</a:t>
            </a:r>
            <a:endParaRPr sz="1500">
              <a:solidFill>
                <a:srgbClr val="000000"/>
              </a:solidFill>
            </a:endParaRPr>
          </a:p>
          <a:p>
            <a:pPr indent="-3238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Char char="●"/>
            </a:pPr>
            <a:r>
              <a:rPr b="1" lang="es" sz="1500">
                <a:solidFill>
                  <a:srgbClr val="000000"/>
                </a:solidFill>
              </a:rPr>
              <a:t>Tropismo positivo hacia la luz (fototropismo): </a:t>
            </a:r>
            <a:r>
              <a:rPr lang="es" sz="1500">
                <a:solidFill>
                  <a:srgbClr val="000000"/>
                </a:solidFill>
              </a:rPr>
              <a:t>Las plantas crecen hacia la luz para maximizar la fotosíntesis, lo que mejora su salud y crecimiento. Esto puede aumentar la producción de semillas y facilitar la dispersión.</a:t>
            </a:r>
            <a:endParaRPr sz="1500">
              <a:solidFill>
                <a:srgbClr val="000000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Char char="●"/>
            </a:pPr>
            <a:r>
              <a:rPr b="1" lang="es" sz="1500">
                <a:solidFill>
                  <a:srgbClr val="000000"/>
                </a:solidFill>
              </a:rPr>
              <a:t>Tropismo hacia la gravedad (gravitropismo): </a:t>
            </a:r>
            <a:r>
              <a:rPr lang="es" sz="1500">
                <a:solidFill>
                  <a:srgbClr val="000000"/>
                </a:solidFill>
              </a:rPr>
              <a:t>Las raíces crecen hacia abajo para anclarse firmemente y obtener agua y nutrientes, mientras que los tallos crecen hacia arriba para acceder a la luz. Esto asegura un crecimiento óptimo y una mejor capacidad de reproducción.</a:t>
            </a:r>
            <a:endParaRPr sz="1500">
              <a:solidFill>
                <a:srgbClr val="000000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Char char="●"/>
            </a:pPr>
            <a:r>
              <a:rPr b="1" lang="es" sz="1500">
                <a:solidFill>
                  <a:srgbClr val="000000"/>
                </a:solidFill>
              </a:rPr>
              <a:t>Tropismo hacia el agua (hidrotropismo): </a:t>
            </a:r>
            <a:r>
              <a:rPr lang="es" sz="1500">
                <a:solidFill>
                  <a:srgbClr val="000000"/>
                </a:solidFill>
              </a:rPr>
              <a:t>Las raíces pueden crecer hacia fuentes de agua, lo que ayuda a mantener la planta bien hidratada y saludable, favoreciendo su reproducción.</a:t>
            </a:r>
            <a:endParaRPr sz="15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7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/>
              <a:t>NASTIAS</a:t>
            </a:r>
            <a:endParaRPr b="1"/>
          </a:p>
        </p:txBody>
      </p:sp>
      <p:sp>
        <p:nvSpPr>
          <p:cNvPr id="111" name="Google Shape;111;p17"/>
          <p:cNvSpPr txBox="1"/>
          <p:nvPr>
            <p:ph idx="1" type="body"/>
          </p:nvPr>
        </p:nvSpPr>
        <p:spPr>
          <a:xfrm>
            <a:off x="311700" y="1017800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Son respuestas de orientación de la planta hacia un </a:t>
            </a:r>
            <a:r>
              <a:rPr lang="es"/>
              <a:t>estímulo</a:t>
            </a:r>
            <a:r>
              <a:rPr lang="es"/>
              <a:t>, pero a diferencia de los tropismos, estos movimientos son reversibles. Así, cuando desaparece el </a:t>
            </a:r>
            <a:r>
              <a:rPr lang="es"/>
              <a:t>estímulo</a:t>
            </a:r>
            <a:r>
              <a:rPr lang="es"/>
              <a:t>, la planta recupera su posición inicial.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/>
              <a:t>Termonastias:</a:t>
            </a:r>
            <a:r>
              <a:rPr lang="es"/>
              <a:t> Son respuestas de orientación de la planta a la temperatura.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/>
              <a:t>Fotonastias: </a:t>
            </a:r>
            <a:r>
              <a:rPr lang="es"/>
              <a:t>Son respuestas de orientación de la planta a la luz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s"/>
              <a:t>Sismonastias: </a:t>
            </a:r>
            <a:r>
              <a:rPr lang="es"/>
              <a:t>Son respuestas de orientación de la planta a la presión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8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/>
              <a:t>ACTIVIDAD EN EL SENDERO</a:t>
            </a:r>
            <a:endParaRPr b="1"/>
          </a:p>
        </p:txBody>
      </p:sp>
      <p:sp>
        <p:nvSpPr>
          <p:cNvPr id="117" name="Google Shape;117;p18"/>
          <p:cNvSpPr txBox="1"/>
          <p:nvPr>
            <p:ph idx="1" type="body"/>
          </p:nvPr>
        </p:nvSpPr>
        <p:spPr>
          <a:xfrm>
            <a:off x="311700" y="1153225"/>
            <a:ext cx="8520600" cy="52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Resolver la siguiente tabla de observación y realizar una </a:t>
            </a:r>
            <a:r>
              <a:rPr lang="es"/>
              <a:t>hipótesis</a:t>
            </a:r>
            <a:r>
              <a:rPr lang="es"/>
              <a:t>.</a:t>
            </a:r>
            <a:endParaRPr/>
          </a:p>
        </p:txBody>
      </p:sp>
      <p:graphicFrame>
        <p:nvGraphicFramePr>
          <p:cNvPr id="118" name="Google Shape;118;p18"/>
          <p:cNvGraphicFramePr/>
          <p:nvPr/>
        </p:nvGraphicFramePr>
        <p:xfrm>
          <a:off x="952500" y="1809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{316B86B9-4E2D-491B-BF50-EC28D50326AD}</a:tableStyleId>
              </a:tblPr>
              <a:tblGrid>
                <a:gridCol w="3619500"/>
                <a:gridCol w="36195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/>
                        <a:t>ESPECIE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/>
                        <a:t>HIPÓTESIS</a:t>
                      </a:r>
                      <a:endParaRPr b="1"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Guadua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Plantas  bajas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Grandes </a:t>
                      </a:r>
                      <a:r>
                        <a:rPr lang="es"/>
                        <a:t>árboles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Geometric">
  <a:themeElements>
    <a:clrScheme name="Geometric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F06292"/>
      </a:hlink>
      <a:folHlink>
        <a:srgbClr val="F062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