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70" r:id="rId6"/>
    <p:sldId id="259" r:id="rId7"/>
    <p:sldId id="267" r:id="rId8"/>
    <p:sldId id="260" r:id="rId9"/>
    <p:sldId id="268" r:id="rId10"/>
    <p:sldId id="261" r:id="rId11"/>
    <p:sldId id="269" r:id="rId12"/>
    <p:sldId id="263" r:id="rId13"/>
    <p:sldId id="262" r:id="rId14"/>
    <p:sldId id="264" r:id="rId15"/>
    <p:sldId id="281"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fenvironment.org/news/press-release/mayor-lee-announces-san-francisco-reaches-80-percent-landfill-waste-diversion-leads-all-cities-in-north-america#:~:text=San%20Francisco%20now%20diverts%2080,and%20recycling%20and%20composting%20programs." TargetMode="External"/><Relationship Id="rId2" Type="http://schemas.openxmlformats.org/officeDocument/2006/relationships/hyperlink" Target="https://www.theworldcounts.com/challenges/planet-earth/state-of-the-planet/world-waste-facts"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7hEYtozmb5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ids.earth.org/life-on-land/how-can-we-build-a-sustainable-city-a-kid-friendly-guide/" TargetMode="External"/><Relationship Id="rId2" Type="http://schemas.openxmlformats.org/officeDocument/2006/relationships/hyperlink" Target="https://paryavaranmitra.wordpress.com/2021/09/03/my-vision-of-an-ideal-future-sustainable-c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kids.earth.org/climate-change/what-is-solar-energy/" TargetMode="External"/><Relationship Id="rId2" Type="http://schemas.openxmlformats.org/officeDocument/2006/relationships/hyperlink" Target="https://kids.earth.org/climate-change/fossil-fuels-explained-to-kids/"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kids.earth.org/climate-change/what-is-wind-energ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arth.org/the-future-of-green-building-and-sustainable-architecture/"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48735" y="0"/>
            <a:ext cx="7766936" cy="1646302"/>
          </a:xfrm>
        </p:spPr>
        <p:txBody>
          <a:bodyPr/>
          <a:lstStyle/>
          <a:p>
            <a:pPr algn="ctr"/>
            <a:r>
              <a:rPr lang="en-US" sz="8000" dirty="0" smtClean="0"/>
              <a:t>Sustainable </a:t>
            </a:r>
            <a:r>
              <a:rPr lang="es-MX" sz="8000" dirty="0" smtClean="0"/>
              <a:t>City </a:t>
            </a:r>
            <a:endParaRPr lang="es-CO" sz="8000" dirty="0"/>
          </a:p>
        </p:txBody>
      </p:sp>
      <p:sp>
        <p:nvSpPr>
          <p:cNvPr id="3" name="Subtítulo 2"/>
          <p:cNvSpPr>
            <a:spLocks noGrp="1"/>
          </p:cNvSpPr>
          <p:nvPr>
            <p:ph type="subTitle" idx="1"/>
          </p:nvPr>
        </p:nvSpPr>
        <p:spPr>
          <a:xfrm>
            <a:off x="2318436" y="5761101"/>
            <a:ext cx="7766936" cy="1096899"/>
          </a:xfrm>
        </p:spPr>
        <p:txBody>
          <a:bodyPr>
            <a:normAutofit/>
          </a:bodyPr>
          <a:lstStyle/>
          <a:p>
            <a:pPr algn="l"/>
            <a:r>
              <a:rPr lang="es-MX" sz="2000" b="1" dirty="0" err="1" smtClean="0">
                <a:solidFill>
                  <a:schemeClr val="tx1"/>
                </a:solidFill>
              </a:rPr>
              <a:t>Teacher</a:t>
            </a:r>
            <a:r>
              <a:rPr lang="es-MX" sz="2000" b="1" dirty="0" smtClean="0">
                <a:solidFill>
                  <a:schemeClr val="tx1"/>
                </a:solidFill>
              </a:rPr>
              <a:t> Lina María Guasmayan Villarreal </a:t>
            </a:r>
          </a:p>
          <a:p>
            <a:pPr algn="l"/>
            <a:r>
              <a:rPr lang="es-MX" sz="2000" b="1" dirty="0" smtClean="0">
                <a:solidFill>
                  <a:schemeClr val="tx1"/>
                </a:solidFill>
              </a:rPr>
              <a:t>Grade: 4</a:t>
            </a:r>
            <a:endParaRPr lang="es-CO" sz="2000" b="1" dirty="0">
              <a:solidFill>
                <a:schemeClr val="tx1"/>
              </a:solidFill>
            </a:endParaRPr>
          </a:p>
        </p:txBody>
      </p:sp>
      <p:pic>
        <p:nvPicPr>
          <p:cNvPr id="1026" name="Picture 2" descr="Children's Fun Introduction to Sustainability: Eco-Friendly Town | AI Art  Generator | Easy-Peasy.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11" y="1646302"/>
            <a:ext cx="5679584" cy="396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1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4. Waste Management</a:t>
            </a:r>
          </a:p>
        </p:txBody>
      </p:sp>
      <p:sp>
        <p:nvSpPr>
          <p:cNvPr id="3" name="Marcador de contenido 2"/>
          <p:cNvSpPr>
            <a:spLocks noGrp="1"/>
          </p:cNvSpPr>
          <p:nvPr>
            <p:ph idx="1"/>
          </p:nvPr>
        </p:nvSpPr>
        <p:spPr>
          <a:xfrm>
            <a:off x="677334" y="1696565"/>
            <a:ext cx="8596668" cy="3880773"/>
          </a:xfrm>
        </p:spPr>
        <p:txBody>
          <a:bodyPr/>
          <a:lstStyle/>
          <a:p>
            <a:pPr algn="just"/>
            <a:r>
              <a:rPr lang="en-US" dirty="0"/>
              <a:t>Waste management is a big problem in the world today. According to experts, we dump at least </a:t>
            </a:r>
            <a:r>
              <a:rPr lang="en-US" u="sng" dirty="0">
                <a:hlinkClick r:id="rId2"/>
              </a:rPr>
              <a:t>2 billion tons of waste</a:t>
            </a:r>
            <a:r>
              <a:rPr lang="en-US" dirty="0"/>
              <a:t> globally each year. Through </a:t>
            </a:r>
            <a:r>
              <a:rPr lang="en-US" dirty="0" smtClean="0">
                <a:solidFill>
                  <a:srgbClr val="FF0000"/>
                </a:solidFill>
              </a:rPr>
              <a:t>recycling, </a:t>
            </a:r>
            <a:r>
              <a:rPr lang="en-US" b="1" dirty="0" smtClean="0">
                <a:solidFill>
                  <a:srgbClr val="FF0000"/>
                </a:solidFill>
              </a:rPr>
              <a:t>reducing</a:t>
            </a:r>
            <a:r>
              <a:rPr lang="en-US" dirty="0" smtClean="0"/>
              <a:t> </a:t>
            </a:r>
            <a:r>
              <a:rPr lang="en-US" dirty="0"/>
              <a:t>and </a:t>
            </a:r>
            <a:r>
              <a:rPr lang="en-US" b="1" dirty="0">
                <a:solidFill>
                  <a:srgbClr val="FF0000"/>
                </a:solidFill>
              </a:rPr>
              <a:t>reusing</a:t>
            </a:r>
            <a:r>
              <a:rPr lang="en-US" b="1" dirty="0"/>
              <a:t>, </a:t>
            </a:r>
            <a:r>
              <a:rPr lang="en-US" dirty="0"/>
              <a:t>cities can prevent waste from ending up in landfills. In San Francisco, for example, recycling and composting laws have helped the city cut </a:t>
            </a:r>
            <a:r>
              <a:rPr lang="en-US" u="sng" dirty="0">
                <a:hlinkClick r:id="rId3"/>
              </a:rPr>
              <a:t>80% of its waste</a:t>
            </a:r>
            <a:r>
              <a:rPr lang="en-US" dirty="0"/>
              <a:t>!</a:t>
            </a:r>
            <a:endParaRPr lang="es-CO" dirty="0"/>
          </a:p>
        </p:txBody>
      </p:sp>
      <p:pic>
        <p:nvPicPr>
          <p:cNvPr id="6146" name="Picture 2" descr="What Are the Three Rs in Recycling? | Phone Dad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851" y="3388082"/>
            <a:ext cx="6504533" cy="342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027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err="1" smtClean="0"/>
              <a:t>Activity</a:t>
            </a:r>
            <a:r>
              <a:rPr lang="es-MX" sz="5400" b="1" dirty="0" smtClean="0"/>
              <a:t> # 4 </a:t>
            </a:r>
            <a:endParaRPr lang="es-CO" sz="5400" b="1" dirty="0"/>
          </a:p>
        </p:txBody>
      </p:sp>
      <p:sp>
        <p:nvSpPr>
          <p:cNvPr id="3" name="Marcador de contenido 2"/>
          <p:cNvSpPr>
            <a:spLocks noGrp="1"/>
          </p:cNvSpPr>
          <p:nvPr>
            <p:ph idx="1"/>
          </p:nvPr>
        </p:nvSpPr>
        <p:spPr>
          <a:xfrm>
            <a:off x="677334" y="2160589"/>
            <a:ext cx="9831442" cy="3880773"/>
          </a:xfrm>
        </p:spPr>
        <p:txBody>
          <a:bodyPr>
            <a:normAutofit/>
          </a:bodyPr>
          <a:lstStyle/>
          <a:p>
            <a:pPr marL="0" indent="0">
              <a:buNone/>
            </a:pPr>
            <a:r>
              <a:rPr lang="es-MX" sz="3200" b="1" dirty="0" err="1" smtClean="0"/>
              <a:t>Write</a:t>
            </a:r>
            <a:r>
              <a:rPr lang="es-MX" sz="3200" b="1" dirty="0" smtClean="0"/>
              <a:t> </a:t>
            </a:r>
            <a:r>
              <a:rPr lang="es-MX" sz="3200" b="1" dirty="0" err="1" smtClean="0"/>
              <a:t>the</a:t>
            </a:r>
            <a:r>
              <a:rPr lang="es-MX" sz="3200" b="1" dirty="0" smtClean="0"/>
              <a:t> </a:t>
            </a:r>
            <a:r>
              <a:rPr lang="es-MX" sz="3200" b="1" dirty="0" err="1" smtClean="0"/>
              <a:t>three</a:t>
            </a:r>
            <a:r>
              <a:rPr lang="es-MX" sz="3200" b="1" dirty="0" smtClean="0"/>
              <a:t> R </a:t>
            </a:r>
            <a:r>
              <a:rPr lang="es-MX" sz="3200" b="1" dirty="0" err="1" smtClean="0"/>
              <a:t>that</a:t>
            </a:r>
            <a:r>
              <a:rPr lang="es-MX" sz="3200" b="1" dirty="0" smtClean="0"/>
              <a:t> </a:t>
            </a:r>
            <a:r>
              <a:rPr lang="es-MX" sz="3200" b="1" dirty="0" err="1" smtClean="0"/>
              <a:t>were</a:t>
            </a:r>
            <a:r>
              <a:rPr lang="es-MX" sz="3200" b="1" dirty="0" smtClean="0"/>
              <a:t> </a:t>
            </a:r>
            <a:r>
              <a:rPr lang="es-MX" sz="3200" b="1" dirty="0" err="1" smtClean="0"/>
              <a:t>mentioned</a:t>
            </a:r>
            <a:r>
              <a:rPr lang="es-MX" sz="3200" b="1" dirty="0" smtClean="0"/>
              <a:t> in </a:t>
            </a:r>
            <a:r>
              <a:rPr lang="es-MX" sz="3200" b="1" dirty="0" err="1" smtClean="0"/>
              <a:t>the</a:t>
            </a:r>
            <a:r>
              <a:rPr lang="es-MX" sz="3200" b="1" dirty="0" smtClean="0"/>
              <a:t> </a:t>
            </a:r>
            <a:r>
              <a:rPr lang="es-MX" sz="3200" b="1" dirty="0" err="1" smtClean="0"/>
              <a:t>text</a:t>
            </a:r>
            <a:r>
              <a:rPr lang="es-MX" sz="3200" b="1" dirty="0" smtClean="0"/>
              <a:t>. </a:t>
            </a:r>
            <a:endParaRPr lang="es-CO" sz="3200" b="1" dirty="0"/>
          </a:p>
        </p:txBody>
      </p:sp>
    </p:spTree>
    <p:extLst>
      <p:ext uri="{BB962C8B-B14F-4D97-AF65-F5344CB8AC3E}">
        <p14:creationId xmlns:p14="http://schemas.microsoft.com/office/powerpoint/2010/main" val="2665656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err="1" smtClean="0"/>
              <a:t>Characteristics</a:t>
            </a:r>
            <a:r>
              <a:rPr lang="es-MX" dirty="0" smtClean="0"/>
              <a:t> of a </a:t>
            </a:r>
            <a:r>
              <a:rPr lang="es-MX" dirty="0" err="1" smtClean="0"/>
              <a:t>sustainable</a:t>
            </a:r>
            <a:r>
              <a:rPr lang="es-MX" dirty="0" smtClean="0"/>
              <a:t> </a:t>
            </a:r>
            <a:r>
              <a:rPr lang="es-MX" dirty="0" err="1" smtClean="0"/>
              <a:t>city</a:t>
            </a:r>
            <a:r>
              <a:rPr lang="es-MX" dirty="0" smtClean="0"/>
              <a:t> </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812" y="1382103"/>
            <a:ext cx="5614284" cy="4811346"/>
          </a:xfrm>
        </p:spPr>
      </p:pic>
      <p:pic>
        <p:nvPicPr>
          <p:cNvPr id="1026" name="Picture 2" descr="CHALLENGES TO SUSTAINABLE URBAN DEVELOPMENT IN INDIA | Sushant University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574" y="1493671"/>
            <a:ext cx="4385338" cy="45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66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200" dirty="0" smtClean="0"/>
              <a:t>Video: Sustainable Cities and </a:t>
            </a:r>
            <a:r>
              <a:rPr lang="es-MX" sz="3200" dirty="0" err="1" smtClean="0"/>
              <a:t>Communities</a:t>
            </a:r>
            <a:r>
              <a:rPr lang="es-MX" sz="3200" dirty="0" smtClean="0"/>
              <a:t> </a:t>
            </a:r>
            <a:endParaRPr lang="es-CO" sz="3200" dirty="0"/>
          </a:p>
        </p:txBody>
      </p:sp>
      <p:sp>
        <p:nvSpPr>
          <p:cNvPr id="3" name="Marcador de contenido 2"/>
          <p:cNvSpPr>
            <a:spLocks noGrp="1"/>
          </p:cNvSpPr>
          <p:nvPr>
            <p:ph idx="1"/>
          </p:nvPr>
        </p:nvSpPr>
        <p:spPr>
          <a:xfrm>
            <a:off x="677334" y="1930400"/>
            <a:ext cx="8596668" cy="3880773"/>
          </a:xfrm>
        </p:spPr>
        <p:txBody>
          <a:bodyPr/>
          <a:lstStyle/>
          <a:p>
            <a:r>
              <a:rPr lang="es-CO" dirty="0">
                <a:hlinkClick r:id="rId2"/>
              </a:rPr>
              <a:t>https://</a:t>
            </a:r>
            <a:r>
              <a:rPr lang="es-CO" dirty="0" smtClean="0">
                <a:hlinkClick r:id="rId2"/>
              </a:rPr>
              <a:t>www.youtube.com/watch?v=7hEYtozmb5o</a:t>
            </a:r>
            <a:r>
              <a:rPr lang="es-CO" dirty="0" smtClean="0"/>
              <a:t> </a:t>
            </a:r>
            <a:endParaRPr lang="es-CO" dirty="0"/>
          </a:p>
        </p:txBody>
      </p:sp>
    </p:spTree>
    <p:extLst>
      <p:ext uri="{BB962C8B-B14F-4D97-AF65-F5344CB8AC3E}">
        <p14:creationId xmlns:p14="http://schemas.microsoft.com/office/powerpoint/2010/main" val="15471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20466835"/>
              </p:ext>
            </p:extLst>
          </p:nvPr>
        </p:nvGraphicFramePr>
        <p:xfrm>
          <a:off x="1742388" y="218365"/>
          <a:ext cx="6773816" cy="6431280"/>
        </p:xfrm>
        <a:graphic>
          <a:graphicData uri="http://schemas.openxmlformats.org/drawingml/2006/table">
            <a:tbl>
              <a:tblPr firstRow="1" bandRow="1">
                <a:tableStyleId>{5C22544A-7EE6-4342-B048-85BDC9FD1C3A}</a:tableStyleId>
              </a:tblPr>
              <a:tblGrid>
                <a:gridCol w="3386908"/>
                <a:gridCol w="3386908"/>
              </a:tblGrid>
              <a:tr h="466999">
                <a:tc>
                  <a:txBody>
                    <a:bodyPr/>
                    <a:lstStyle/>
                    <a:p>
                      <a:pPr algn="ctr"/>
                      <a:r>
                        <a:rPr lang="es-MX" sz="3200" dirty="0" smtClean="0"/>
                        <a:t>Old City</a:t>
                      </a:r>
                      <a:endParaRPr lang="es-CO" sz="3200" dirty="0"/>
                    </a:p>
                  </a:txBody>
                  <a:tcPr/>
                </a:tc>
                <a:tc>
                  <a:txBody>
                    <a:bodyPr/>
                    <a:lstStyle/>
                    <a:p>
                      <a:pPr algn="ctr"/>
                      <a:r>
                        <a:rPr lang="es-MX" sz="3200" dirty="0" smtClean="0"/>
                        <a:t>Sustainable</a:t>
                      </a:r>
                      <a:r>
                        <a:rPr lang="es-MX" sz="3200" baseline="0" dirty="0" smtClean="0"/>
                        <a:t> City</a:t>
                      </a:r>
                      <a:endParaRPr lang="es-CO" sz="3200" dirty="0"/>
                    </a:p>
                  </a:txBody>
                  <a:tcPr/>
                </a:tc>
              </a:tr>
              <a:tr h="4719150">
                <a:tc>
                  <a:txBody>
                    <a:bodyPr/>
                    <a:lstStyle/>
                    <a:p>
                      <a:r>
                        <a:rPr lang="es-MX" dirty="0" smtClean="0"/>
                        <a:t>1. </a:t>
                      </a:r>
                    </a:p>
                    <a:p>
                      <a:endParaRPr lang="es-MX" dirty="0" smtClean="0"/>
                    </a:p>
                    <a:p>
                      <a:endParaRPr lang="es-MX" dirty="0" smtClean="0"/>
                    </a:p>
                    <a:p>
                      <a:endParaRPr lang="es-MX" dirty="0" smtClean="0"/>
                    </a:p>
                    <a:p>
                      <a:r>
                        <a:rPr lang="es-MX" dirty="0" smtClean="0"/>
                        <a:t>2. </a:t>
                      </a:r>
                    </a:p>
                    <a:p>
                      <a:endParaRPr lang="es-MX" dirty="0" smtClean="0"/>
                    </a:p>
                    <a:p>
                      <a:endParaRPr lang="es-MX" dirty="0" smtClean="0"/>
                    </a:p>
                    <a:p>
                      <a:endParaRPr lang="es-MX" dirty="0" smtClean="0"/>
                    </a:p>
                    <a:p>
                      <a:endParaRPr lang="es-MX" dirty="0" smtClean="0"/>
                    </a:p>
                    <a:p>
                      <a:r>
                        <a:rPr lang="es-MX" dirty="0" smtClean="0"/>
                        <a:t>3. </a:t>
                      </a:r>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CO" dirty="0"/>
                    </a:p>
                  </a:txBody>
                  <a:tcPr/>
                </a:tc>
                <a:tc>
                  <a:txBody>
                    <a:bodyPr/>
                    <a:lstStyle/>
                    <a:p>
                      <a:r>
                        <a:rPr lang="es-MX" dirty="0" smtClean="0"/>
                        <a:t>1. </a:t>
                      </a:r>
                    </a:p>
                    <a:p>
                      <a:endParaRPr lang="es-MX" dirty="0" smtClean="0"/>
                    </a:p>
                    <a:p>
                      <a:endParaRPr lang="es-MX" dirty="0" smtClean="0"/>
                    </a:p>
                    <a:p>
                      <a:endParaRPr lang="es-MX" dirty="0" smtClean="0"/>
                    </a:p>
                    <a:p>
                      <a:r>
                        <a:rPr lang="es-MX" dirty="0" smtClean="0"/>
                        <a:t>2. </a:t>
                      </a:r>
                    </a:p>
                    <a:p>
                      <a:endParaRPr lang="es-MX" dirty="0" smtClean="0"/>
                    </a:p>
                    <a:p>
                      <a:endParaRPr lang="es-MX" dirty="0" smtClean="0"/>
                    </a:p>
                    <a:p>
                      <a:endParaRPr lang="es-MX" dirty="0" smtClean="0"/>
                    </a:p>
                    <a:p>
                      <a:endParaRPr lang="es-MX" dirty="0" smtClean="0"/>
                    </a:p>
                    <a:p>
                      <a:r>
                        <a:rPr lang="es-MX" dirty="0" smtClean="0"/>
                        <a:t>3. </a:t>
                      </a:r>
                      <a:endParaRPr lang="es-CO" dirty="0"/>
                    </a:p>
                  </a:txBody>
                  <a:tcPr/>
                </a:tc>
              </a:tr>
            </a:tbl>
          </a:graphicData>
        </a:graphic>
      </p:graphicFrame>
    </p:spTree>
    <p:extLst>
      <p:ext uri="{BB962C8B-B14F-4D97-AF65-F5344CB8AC3E}">
        <p14:creationId xmlns:p14="http://schemas.microsoft.com/office/powerpoint/2010/main" val="2318973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err="1" smtClean="0"/>
              <a:t>Activity</a:t>
            </a:r>
            <a:r>
              <a:rPr lang="es-MX" sz="5400" b="1" dirty="0" smtClean="0"/>
              <a:t> </a:t>
            </a:r>
            <a:r>
              <a:rPr lang="es-MX" sz="5400" b="1" dirty="0" smtClean="0"/>
              <a:t># 5</a:t>
            </a:r>
            <a:endParaRPr lang="es-CO" sz="5400" b="1" dirty="0"/>
          </a:p>
        </p:txBody>
      </p:sp>
      <p:sp>
        <p:nvSpPr>
          <p:cNvPr id="3" name="Marcador de contenido 2"/>
          <p:cNvSpPr>
            <a:spLocks noGrp="1"/>
          </p:cNvSpPr>
          <p:nvPr>
            <p:ph idx="1"/>
          </p:nvPr>
        </p:nvSpPr>
        <p:spPr/>
        <p:txBody>
          <a:bodyPr>
            <a:normAutofit/>
          </a:bodyPr>
          <a:lstStyle/>
          <a:p>
            <a:r>
              <a:rPr lang="es-MX" sz="2800" dirty="0" err="1"/>
              <a:t>Draw</a:t>
            </a:r>
            <a:r>
              <a:rPr lang="es-MX" sz="2800" dirty="0"/>
              <a:t> </a:t>
            </a:r>
            <a:r>
              <a:rPr lang="es-MX" sz="2800" dirty="0" err="1"/>
              <a:t>your</a:t>
            </a:r>
            <a:r>
              <a:rPr lang="es-MX" sz="2800" dirty="0"/>
              <a:t> </a:t>
            </a:r>
            <a:r>
              <a:rPr lang="es-MX" sz="2800" dirty="0" err="1"/>
              <a:t>Sustainable</a:t>
            </a:r>
            <a:r>
              <a:rPr lang="es-MX" sz="2800" dirty="0"/>
              <a:t> </a:t>
            </a:r>
            <a:r>
              <a:rPr lang="es-MX" sz="2800" dirty="0" err="1"/>
              <a:t>city</a:t>
            </a:r>
            <a:r>
              <a:rPr lang="es-MX" sz="2800" dirty="0"/>
              <a:t> and </a:t>
            </a:r>
            <a:r>
              <a:rPr lang="es-MX" sz="2800" dirty="0" err="1"/>
              <a:t>say</a:t>
            </a:r>
            <a:r>
              <a:rPr lang="es-MX" sz="2800" dirty="0"/>
              <a:t> </a:t>
            </a:r>
            <a:r>
              <a:rPr lang="es-MX" sz="2800" dirty="0" err="1"/>
              <a:t>why</a:t>
            </a:r>
            <a:r>
              <a:rPr lang="es-MX" sz="2800" dirty="0"/>
              <a:t> </a:t>
            </a:r>
            <a:r>
              <a:rPr lang="es-MX" sz="2800" dirty="0" err="1"/>
              <a:t>it</a:t>
            </a:r>
            <a:r>
              <a:rPr lang="es-MX" sz="2800" dirty="0"/>
              <a:t> </a:t>
            </a:r>
            <a:r>
              <a:rPr lang="es-MX" sz="2800" dirty="0" err="1"/>
              <a:t>is</a:t>
            </a:r>
            <a:r>
              <a:rPr lang="es-MX" sz="2800" dirty="0"/>
              <a:t> </a:t>
            </a:r>
            <a:r>
              <a:rPr lang="es-MX" sz="2800" dirty="0" err="1"/>
              <a:t>sustainable</a:t>
            </a:r>
            <a:r>
              <a:rPr lang="es-MX" sz="2800" dirty="0"/>
              <a:t>.</a:t>
            </a:r>
            <a:endParaRPr lang="es-CO" sz="2800" dirty="0"/>
          </a:p>
        </p:txBody>
      </p:sp>
    </p:spTree>
    <p:extLst>
      <p:ext uri="{BB962C8B-B14F-4D97-AF65-F5344CB8AC3E}">
        <p14:creationId xmlns:p14="http://schemas.microsoft.com/office/powerpoint/2010/main" val="356422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err="1" smtClean="0"/>
              <a:t>Webgraphy</a:t>
            </a:r>
            <a:endParaRPr lang="es-CO" dirty="0"/>
          </a:p>
        </p:txBody>
      </p:sp>
      <p:sp>
        <p:nvSpPr>
          <p:cNvPr id="3" name="Marcador de contenido 2"/>
          <p:cNvSpPr>
            <a:spLocks noGrp="1"/>
          </p:cNvSpPr>
          <p:nvPr>
            <p:ph idx="1"/>
          </p:nvPr>
        </p:nvSpPr>
        <p:spPr/>
        <p:txBody>
          <a:bodyPr/>
          <a:lstStyle/>
          <a:p>
            <a:r>
              <a:rPr lang="es-CO" dirty="0">
                <a:hlinkClick r:id="rId2"/>
              </a:rPr>
              <a:t>https://paryavaranmitra.wordpress.com/2021/09/03/my-vision-of-an-ideal-future-sustainable-city</a:t>
            </a:r>
            <a:r>
              <a:rPr lang="es-CO" dirty="0" smtClean="0">
                <a:hlinkClick r:id="rId2"/>
              </a:rPr>
              <a:t>/</a:t>
            </a:r>
            <a:r>
              <a:rPr lang="es-CO" dirty="0" smtClean="0"/>
              <a:t> </a:t>
            </a:r>
          </a:p>
          <a:p>
            <a:r>
              <a:rPr lang="es-CO" dirty="0">
                <a:hlinkClick r:id="rId3"/>
              </a:rPr>
              <a:t>https://kids.earth.org/life-on-land/how-can-we-build-a-sustainable-city-a-kid-friendly-guide</a:t>
            </a:r>
            <a:r>
              <a:rPr lang="es-CO" dirty="0" smtClean="0">
                <a:hlinkClick r:id="rId3"/>
              </a:rPr>
              <a:t>/</a:t>
            </a:r>
            <a:r>
              <a:rPr lang="es-CO" dirty="0" smtClean="0"/>
              <a:t> </a:t>
            </a:r>
            <a:endParaRPr lang="es-CO" dirty="0"/>
          </a:p>
        </p:txBody>
      </p:sp>
    </p:spTree>
    <p:extLst>
      <p:ext uri="{BB962C8B-B14F-4D97-AF65-F5344CB8AC3E}">
        <p14:creationId xmlns:p14="http://schemas.microsoft.com/office/powerpoint/2010/main" val="3446642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rgbClr val="92D050"/>
                </a:solidFill>
                <a:latin typeface="Sassoon Sans Std"/>
              </a:rPr>
              <a:t>What Is A Sustainable City?</a:t>
            </a:r>
            <a:br>
              <a:rPr lang="en-US" b="1" dirty="0">
                <a:solidFill>
                  <a:srgbClr val="92D050"/>
                </a:solidFill>
                <a:latin typeface="Sassoon Sans Std"/>
              </a:rPr>
            </a:br>
            <a:endParaRPr lang="es-CO" dirty="0">
              <a:solidFill>
                <a:srgbClr val="92D050"/>
              </a:solidFill>
            </a:endParaRPr>
          </a:p>
        </p:txBody>
      </p:sp>
      <p:sp>
        <p:nvSpPr>
          <p:cNvPr id="3" name="Marcador de contenido 2"/>
          <p:cNvSpPr>
            <a:spLocks noGrp="1"/>
          </p:cNvSpPr>
          <p:nvPr>
            <p:ph idx="1"/>
          </p:nvPr>
        </p:nvSpPr>
        <p:spPr>
          <a:xfrm>
            <a:off x="677334" y="1542403"/>
            <a:ext cx="8596668" cy="3880773"/>
          </a:xfrm>
        </p:spPr>
        <p:txBody>
          <a:bodyPr>
            <a:normAutofit/>
          </a:bodyPr>
          <a:lstStyle/>
          <a:p>
            <a:pPr algn="just"/>
            <a:r>
              <a:rPr lang="en-US" sz="2000" dirty="0" smtClean="0">
                <a:solidFill>
                  <a:schemeClr val="tx1"/>
                </a:solidFill>
              </a:rPr>
              <a:t>A sustainable city is </a:t>
            </a:r>
            <a:r>
              <a:rPr lang="en-US" sz="2000" dirty="0">
                <a:solidFill>
                  <a:schemeClr val="tx1"/>
                </a:solidFill>
              </a:rPr>
              <a:t>a city that is resilient to the adverse impacts of climate change, identifies and reduces the vulnerabilities of its population and increases adaptive capacity, as well as manages disaster risks.</a:t>
            </a:r>
            <a:endParaRPr lang="es-CO" sz="2000" dirty="0">
              <a:solidFill>
                <a:schemeClr val="tx1"/>
              </a:solidFill>
            </a:endParaRPr>
          </a:p>
        </p:txBody>
      </p:sp>
      <p:pic>
        <p:nvPicPr>
          <p:cNvPr id="3074" name="Picture 2" descr="Sustainable Cities | LetsGoSola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446" y="3098169"/>
            <a:ext cx="8254329" cy="373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716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err="1" smtClean="0"/>
              <a:t>Question</a:t>
            </a:r>
            <a:endParaRPr lang="es-CO" sz="5400" b="1" dirty="0"/>
          </a:p>
        </p:txBody>
      </p:sp>
      <p:sp>
        <p:nvSpPr>
          <p:cNvPr id="3" name="Marcador de contenido 2"/>
          <p:cNvSpPr>
            <a:spLocks noGrp="1"/>
          </p:cNvSpPr>
          <p:nvPr>
            <p:ph idx="1"/>
          </p:nvPr>
        </p:nvSpPr>
        <p:spPr/>
        <p:txBody>
          <a:bodyPr>
            <a:normAutofit/>
          </a:bodyPr>
          <a:lstStyle/>
          <a:p>
            <a:pPr marL="0" indent="0">
              <a:buNone/>
            </a:pPr>
            <a:r>
              <a:rPr lang="es-MX" sz="3200" b="1" dirty="0" err="1" smtClean="0"/>
              <a:t>For</a:t>
            </a:r>
            <a:r>
              <a:rPr lang="es-MX" sz="3200" b="1" dirty="0" smtClean="0"/>
              <a:t> </a:t>
            </a:r>
            <a:r>
              <a:rPr lang="es-MX" sz="3200" b="1" dirty="0" err="1" smtClean="0"/>
              <a:t>you</a:t>
            </a:r>
            <a:r>
              <a:rPr lang="es-MX" sz="3200" b="1" dirty="0" smtClean="0"/>
              <a:t>, </a:t>
            </a:r>
            <a:r>
              <a:rPr lang="es-MX" sz="3200" b="1" dirty="0" err="1" smtClean="0"/>
              <a:t>what</a:t>
            </a:r>
            <a:r>
              <a:rPr lang="es-MX" sz="3200" b="1" dirty="0" smtClean="0"/>
              <a:t> </a:t>
            </a:r>
            <a:r>
              <a:rPr lang="es-MX" sz="3200" b="1" dirty="0" err="1" smtClean="0"/>
              <a:t>is</a:t>
            </a:r>
            <a:r>
              <a:rPr lang="es-MX" sz="3200" b="1" dirty="0" smtClean="0"/>
              <a:t> a </a:t>
            </a:r>
            <a:r>
              <a:rPr lang="es-MX" sz="3200" b="1" dirty="0" err="1" smtClean="0"/>
              <a:t>sustainable</a:t>
            </a:r>
            <a:r>
              <a:rPr lang="es-MX" sz="3200" b="1" dirty="0" smtClean="0"/>
              <a:t> </a:t>
            </a:r>
            <a:r>
              <a:rPr lang="es-MX" sz="3200" b="1" dirty="0" err="1" smtClean="0"/>
              <a:t>city</a:t>
            </a:r>
            <a:r>
              <a:rPr lang="es-MX" sz="3200" b="1" dirty="0" smtClean="0"/>
              <a:t>?</a:t>
            </a:r>
            <a:endParaRPr lang="es-CO" sz="3200" b="1" dirty="0"/>
          </a:p>
        </p:txBody>
      </p:sp>
    </p:spTree>
    <p:extLst>
      <p:ext uri="{BB962C8B-B14F-4D97-AF65-F5344CB8AC3E}">
        <p14:creationId xmlns:p14="http://schemas.microsoft.com/office/powerpoint/2010/main" val="250513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a:t>How Can We Build A Sustainable City?</a:t>
            </a:r>
            <a:br>
              <a:rPr lang="en-US" b="1" dirty="0"/>
            </a:br>
            <a:r>
              <a:rPr lang="en-US" b="1" dirty="0"/>
              <a:t>1. Clean Energy</a:t>
            </a:r>
            <a:br>
              <a:rPr lang="en-US" b="1" dirty="0"/>
            </a:br>
            <a:endParaRPr lang="es-CO" dirty="0"/>
          </a:p>
        </p:txBody>
      </p:sp>
      <p:sp>
        <p:nvSpPr>
          <p:cNvPr id="3" name="Marcador de contenido 2"/>
          <p:cNvSpPr>
            <a:spLocks noGrp="1"/>
          </p:cNvSpPr>
          <p:nvPr>
            <p:ph idx="1"/>
          </p:nvPr>
        </p:nvSpPr>
        <p:spPr>
          <a:xfrm>
            <a:off x="677334" y="1930400"/>
            <a:ext cx="8376514" cy="3880773"/>
          </a:xfrm>
        </p:spPr>
        <p:txBody>
          <a:bodyPr/>
          <a:lstStyle/>
          <a:p>
            <a:pPr algn="just"/>
            <a:r>
              <a:rPr lang="en-US" dirty="0" smtClean="0"/>
              <a:t>Today</a:t>
            </a:r>
            <a:r>
              <a:rPr lang="en-US" dirty="0"/>
              <a:t>, they use almost 80% of the world’s energy, most of which comes from burning </a:t>
            </a:r>
            <a:r>
              <a:rPr lang="en-US" u="sng" dirty="0">
                <a:hlinkClick r:id="rId2"/>
              </a:rPr>
              <a:t>fossil fuels</a:t>
            </a:r>
            <a:r>
              <a:rPr lang="en-US" dirty="0"/>
              <a:t>. This is not sustainable in the long run as fossil fuels are not renewable – meaning they are a finite resource. Many scientists think that we will run out of fossil fuels within this century. </a:t>
            </a:r>
            <a:r>
              <a:rPr lang="en-US" dirty="0" smtClean="0"/>
              <a:t>To </a:t>
            </a:r>
            <a:r>
              <a:rPr lang="en-US" dirty="0"/>
              <a:t>make cities sustainable, we need to power them with clean energy such as </a:t>
            </a:r>
            <a:r>
              <a:rPr lang="en-US" u="sng" dirty="0">
                <a:hlinkClick r:id="rId3"/>
              </a:rPr>
              <a:t>solar</a:t>
            </a:r>
            <a:r>
              <a:rPr lang="en-US" dirty="0"/>
              <a:t> and </a:t>
            </a:r>
            <a:r>
              <a:rPr lang="en-US" u="sng" dirty="0">
                <a:hlinkClick r:id="rId4"/>
              </a:rPr>
              <a:t>wind</a:t>
            </a:r>
            <a:r>
              <a:rPr lang="en-US" dirty="0"/>
              <a:t> energy. These energy sources are renewable, which means that they will never run out.</a:t>
            </a:r>
          </a:p>
          <a:p>
            <a:endParaRPr lang="es-CO" dirty="0"/>
          </a:p>
        </p:txBody>
      </p:sp>
      <p:pic>
        <p:nvPicPr>
          <p:cNvPr id="2052" name="Picture 4" descr="What Are Fossil Fuels? | Definition, Importance, Types, &amp; Impac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192" y="4238051"/>
            <a:ext cx="4111692" cy="20965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Renewable Energy and the Sources of Renewable Energy - shah khan -  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4915" y="3635481"/>
            <a:ext cx="3641798" cy="322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71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err="1" smtClean="0"/>
              <a:t>Activity</a:t>
            </a:r>
            <a:r>
              <a:rPr lang="es-MX" sz="5400" b="1" dirty="0" smtClean="0"/>
              <a:t> # 1 </a:t>
            </a:r>
            <a:endParaRPr lang="es-CO" sz="5400" b="1" dirty="0"/>
          </a:p>
        </p:txBody>
      </p:sp>
      <p:sp>
        <p:nvSpPr>
          <p:cNvPr id="3" name="Marcador de contenido 2"/>
          <p:cNvSpPr>
            <a:spLocks noGrp="1"/>
          </p:cNvSpPr>
          <p:nvPr>
            <p:ph idx="1"/>
          </p:nvPr>
        </p:nvSpPr>
        <p:spPr/>
        <p:txBody>
          <a:bodyPr>
            <a:normAutofit/>
          </a:bodyPr>
          <a:lstStyle/>
          <a:p>
            <a:pPr marL="0" indent="0">
              <a:buNone/>
            </a:pPr>
            <a:r>
              <a:rPr lang="es-MX" sz="3200" b="1" dirty="0" err="1" smtClean="0"/>
              <a:t>Write</a:t>
            </a:r>
            <a:r>
              <a:rPr lang="es-MX" sz="3200" b="1" dirty="0" smtClean="0"/>
              <a:t> in </a:t>
            </a:r>
            <a:r>
              <a:rPr lang="es-MX" sz="3200" b="1" dirty="0" err="1" smtClean="0"/>
              <a:t>your</a:t>
            </a:r>
            <a:r>
              <a:rPr lang="es-MX" sz="3200" b="1" dirty="0" smtClean="0"/>
              <a:t> notebook a </a:t>
            </a:r>
            <a:r>
              <a:rPr lang="es-MX" sz="3200" b="1" dirty="0" err="1" smtClean="0"/>
              <a:t>renewable</a:t>
            </a:r>
            <a:r>
              <a:rPr lang="es-MX" sz="3200" b="1" dirty="0" smtClean="0"/>
              <a:t> </a:t>
            </a:r>
            <a:r>
              <a:rPr lang="es-MX" sz="3200" b="1" dirty="0" err="1" smtClean="0"/>
              <a:t>energy</a:t>
            </a:r>
            <a:r>
              <a:rPr lang="es-MX" sz="3200" b="1" dirty="0" smtClean="0"/>
              <a:t>. </a:t>
            </a:r>
            <a:endParaRPr lang="es-CO" sz="3200" b="1" dirty="0"/>
          </a:p>
        </p:txBody>
      </p:sp>
    </p:spTree>
    <p:extLst>
      <p:ext uri="{BB962C8B-B14F-4D97-AF65-F5344CB8AC3E}">
        <p14:creationId xmlns:p14="http://schemas.microsoft.com/office/powerpoint/2010/main" val="411439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2. Green Buildings</a:t>
            </a:r>
          </a:p>
        </p:txBody>
      </p:sp>
      <p:sp>
        <p:nvSpPr>
          <p:cNvPr id="3" name="Marcador de contenido 2"/>
          <p:cNvSpPr>
            <a:spLocks noGrp="1"/>
          </p:cNvSpPr>
          <p:nvPr>
            <p:ph idx="1"/>
          </p:nvPr>
        </p:nvSpPr>
        <p:spPr>
          <a:xfrm>
            <a:off x="677333" y="1426493"/>
            <a:ext cx="9217293" cy="3880773"/>
          </a:xfrm>
        </p:spPr>
        <p:txBody>
          <a:bodyPr/>
          <a:lstStyle/>
          <a:p>
            <a:r>
              <a:rPr lang="en-US" dirty="0"/>
              <a:t>As the urban population grows larger, cities need more homes, facilities, and work spaces to accommodate everyone. It is important that we build them in a way that reduces their impact on the environment. One way to do so is to </a:t>
            </a:r>
            <a:r>
              <a:rPr lang="en-US" u="sng" dirty="0"/>
              <a:t>build them with materials that are environmentally friendly</a:t>
            </a:r>
            <a:r>
              <a:rPr lang="en-US" dirty="0"/>
              <a:t>. We can also design them to be more energy-efficient. Low-flow toilets, for example, can save water, while a “cool roof” that absorbs less heat can save energy by naturally keeping the building cool. </a:t>
            </a:r>
            <a:r>
              <a:rPr lang="en-US" u="sng" dirty="0">
                <a:hlinkClick r:id="rId2"/>
              </a:rPr>
              <a:t>Green buildings</a:t>
            </a:r>
            <a:r>
              <a:rPr lang="en-US" dirty="0"/>
              <a:t> may even have their own solar panels to generate their own energy from the sun.</a:t>
            </a:r>
            <a:endParaRPr lang="es-CO" dirty="0"/>
          </a:p>
        </p:txBody>
      </p:sp>
      <p:pic>
        <p:nvPicPr>
          <p:cNvPr id="4098" name="Picture 2" descr="Imp. elements of Green Buildings for a sustainable 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513" y="3590948"/>
            <a:ext cx="4585299" cy="30504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ime For Low-Flow Toilets To Take A Bow - Water Use It Wise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336" y="4025767"/>
            <a:ext cx="3781331" cy="209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48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err="1" smtClean="0"/>
              <a:t>Activity</a:t>
            </a:r>
            <a:r>
              <a:rPr lang="es-MX" sz="5400" b="1" dirty="0" smtClean="0"/>
              <a:t> # 2 </a:t>
            </a:r>
            <a:endParaRPr lang="es-CO" sz="5400" b="1" dirty="0"/>
          </a:p>
        </p:txBody>
      </p:sp>
      <p:sp>
        <p:nvSpPr>
          <p:cNvPr id="3" name="Marcador de contenido 2"/>
          <p:cNvSpPr>
            <a:spLocks noGrp="1"/>
          </p:cNvSpPr>
          <p:nvPr>
            <p:ph idx="1"/>
          </p:nvPr>
        </p:nvSpPr>
        <p:spPr/>
        <p:txBody>
          <a:bodyPr>
            <a:normAutofit/>
          </a:bodyPr>
          <a:lstStyle/>
          <a:p>
            <a:pPr marL="0" indent="0">
              <a:buNone/>
            </a:pPr>
            <a:r>
              <a:rPr lang="es-MX" sz="3200" b="1" dirty="0" err="1" smtClean="0"/>
              <a:t>Tell</a:t>
            </a:r>
            <a:r>
              <a:rPr lang="es-MX" sz="3200" b="1" dirty="0" smtClean="0"/>
              <a:t> me </a:t>
            </a:r>
            <a:r>
              <a:rPr lang="es-MX" sz="3200" b="1" dirty="0" err="1" smtClean="0"/>
              <a:t>an</a:t>
            </a:r>
            <a:r>
              <a:rPr lang="es-MX" sz="3200" b="1" dirty="0" smtClean="0"/>
              <a:t> </a:t>
            </a:r>
            <a:r>
              <a:rPr lang="es-MX" sz="3200" b="1" dirty="0" err="1" smtClean="0"/>
              <a:t>example</a:t>
            </a:r>
            <a:r>
              <a:rPr lang="es-MX" sz="3200" b="1" dirty="0" smtClean="0"/>
              <a:t> </a:t>
            </a:r>
            <a:r>
              <a:rPr lang="es-MX" sz="3200" b="1" dirty="0" err="1" smtClean="0"/>
              <a:t>about</a:t>
            </a:r>
            <a:r>
              <a:rPr lang="es-MX" sz="3200" b="1" dirty="0" smtClean="0"/>
              <a:t> </a:t>
            </a:r>
            <a:r>
              <a:rPr lang="es-MX" sz="3200" b="1" dirty="0" err="1" smtClean="0"/>
              <a:t>how</a:t>
            </a:r>
            <a:r>
              <a:rPr lang="es-MX" sz="3200" b="1" dirty="0" smtClean="0"/>
              <a:t> </a:t>
            </a:r>
            <a:r>
              <a:rPr lang="es-MX" sz="3200" b="1" dirty="0" err="1" smtClean="0"/>
              <a:t>we</a:t>
            </a:r>
            <a:r>
              <a:rPr lang="es-MX" sz="3200" b="1" dirty="0" smtClean="0"/>
              <a:t> can </a:t>
            </a:r>
            <a:r>
              <a:rPr lang="es-MX" sz="3200" b="1" dirty="0" err="1" smtClean="0"/>
              <a:t>save</a:t>
            </a:r>
            <a:r>
              <a:rPr lang="es-MX" sz="3200" b="1" dirty="0" smtClean="0"/>
              <a:t> </a:t>
            </a:r>
            <a:r>
              <a:rPr lang="es-MX" sz="3200" b="1" dirty="0" err="1" smtClean="0"/>
              <a:t>energy</a:t>
            </a:r>
            <a:r>
              <a:rPr lang="es-MX" sz="3200" b="1" dirty="0" smtClean="0"/>
              <a:t> in </a:t>
            </a:r>
            <a:r>
              <a:rPr lang="es-MX" sz="3200" b="1" dirty="0" err="1" smtClean="0"/>
              <a:t>our</a:t>
            </a:r>
            <a:r>
              <a:rPr lang="es-MX" sz="3200" b="1" dirty="0" smtClean="0"/>
              <a:t> </a:t>
            </a:r>
            <a:r>
              <a:rPr lang="es-MX" sz="3200" b="1" dirty="0" err="1" smtClean="0"/>
              <a:t>homes</a:t>
            </a:r>
            <a:r>
              <a:rPr lang="es-MX" sz="3200" b="1" dirty="0" smtClean="0"/>
              <a:t>. </a:t>
            </a:r>
            <a:endParaRPr lang="es-CO" sz="3200" b="1" dirty="0"/>
          </a:p>
        </p:txBody>
      </p:sp>
    </p:spTree>
    <p:extLst>
      <p:ext uri="{BB962C8B-B14F-4D97-AF65-F5344CB8AC3E}">
        <p14:creationId xmlns:p14="http://schemas.microsoft.com/office/powerpoint/2010/main" val="333452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3. City </a:t>
            </a:r>
            <a:r>
              <a:rPr lang="es-CO" b="1" dirty="0" err="1"/>
              <a:t>Farming</a:t>
            </a:r>
            <a:endParaRPr lang="es-CO" b="1" dirty="0"/>
          </a:p>
        </p:txBody>
      </p:sp>
      <p:sp>
        <p:nvSpPr>
          <p:cNvPr id="3" name="Marcador de contenido 2"/>
          <p:cNvSpPr>
            <a:spLocks noGrp="1"/>
          </p:cNvSpPr>
          <p:nvPr>
            <p:ph idx="1"/>
          </p:nvPr>
        </p:nvSpPr>
        <p:spPr>
          <a:xfrm>
            <a:off x="677334" y="1505497"/>
            <a:ext cx="8596668" cy="3880773"/>
          </a:xfrm>
        </p:spPr>
        <p:txBody>
          <a:bodyPr/>
          <a:lstStyle/>
          <a:p>
            <a:pPr algn="just"/>
            <a:r>
              <a:rPr lang="en-US" dirty="0"/>
              <a:t>You may have heard of rooftop farms and vertical farms – they are both examples of city or urban farming. A city may not have space for big farms, but it will likely have pockets of green spaces. City farming is the use of these spaces to grow produce and even raise small animals such as chickens. While we cannot rely on them to feed an entire city, tiny farms are a great source of food for small communities and </a:t>
            </a:r>
            <a:r>
              <a:rPr lang="en-US" dirty="0" err="1"/>
              <a:t>neighbourhoods</a:t>
            </a:r>
            <a:r>
              <a:rPr lang="en-US" dirty="0"/>
              <a:t>.</a:t>
            </a:r>
            <a:endParaRPr lang="es-CO" dirty="0"/>
          </a:p>
        </p:txBody>
      </p:sp>
      <p:pic>
        <p:nvPicPr>
          <p:cNvPr id="5122" name="Picture 2" descr="Best Practices for the Sustainable Urban Farm - S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482" y="3357349"/>
            <a:ext cx="6187632" cy="327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8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err="1" smtClean="0"/>
              <a:t>Activity</a:t>
            </a:r>
            <a:r>
              <a:rPr lang="es-MX" sz="5400" b="1" dirty="0" smtClean="0"/>
              <a:t> # 3 </a:t>
            </a:r>
            <a:endParaRPr lang="es-CO" sz="5400" b="1" dirty="0"/>
          </a:p>
        </p:txBody>
      </p:sp>
      <p:sp>
        <p:nvSpPr>
          <p:cNvPr id="3" name="Marcador de contenido 2"/>
          <p:cNvSpPr>
            <a:spLocks noGrp="1"/>
          </p:cNvSpPr>
          <p:nvPr>
            <p:ph idx="1"/>
          </p:nvPr>
        </p:nvSpPr>
        <p:spPr/>
        <p:txBody>
          <a:bodyPr>
            <a:normAutofit/>
          </a:bodyPr>
          <a:lstStyle/>
          <a:p>
            <a:pPr marL="0" indent="0">
              <a:buNone/>
            </a:pPr>
            <a:r>
              <a:rPr lang="es-MX" sz="3200" b="1" dirty="0" err="1" smtClean="0"/>
              <a:t>If</a:t>
            </a:r>
            <a:r>
              <a:rPr lang="es-MX" sz="3200" b="1" dirty="0" smtClean="0"/>
              <a:t> </a:t>
            </a:r>
            <a:r>
              <a:rPr lang="es-MX" sz="3200" b="1" dirty="0" err="1" smtClean="0"/>
              <a:t>you</a:t>
            </a:r>
            <a:r>
              <a:rPr lang="es-MX" sz="3200" b="1" dirty="0" smtClean="0"/>
              <a:t> </a:t>
            </a:r>
            <a:r>
              <a:rPr lang="es-MX" sz="3200" b="1" dirty="0" err="1" smtClean="0"/>
              <a:t>had</a:t>
            </a:r>
            <a:r>
              <a:rPr lang="es-MX" sz="3200" b="1" dirty="0" smtClean="0"/>
              <a:t> a </a:t>
            </a:r>
            <a:r>
              <a:rPr lang="es-MX" sz="3200" b="1" dirty="0" err="1" smtClean="0"/>
              <a:t>green</a:t>
            </a:r>
            <a:r>
              <a:rPr lang="es-MX" sz="3200" b="1" dirty="0" smtClean="0"/>
              <a:t> </a:t>
            </a:r>
            <a:r>
              <a:rPr lang="es-MX" sz="3200" b="1" dirty="0" err="1" smtClean="0"/>
              <a:t>small</a:t>
            </a:r>
            <a:r>
              <a:rPr lang="es-MX" sz="3200" b="1" dirty="0" smtClean="0"/>
              <a:t> place in </a:t>
            </a:r>
            <a:r>
              <a:rPr lang="es-MX" sz="3200" b="1" dirty="0" err="1" smtClean="0"/>
              <a:t>your</a:t>
            </a:r>
            <a:r>
              <a:rPr lang="es-MX" sz="3200" b="1" dirty="0" smtClean="0"/>
              <a:t> </a:t>
            </a:r>
            <a:r>
              <a:rPr lang="es-MX" sz="3200" b="1" dirty="0" err="1" smtClean="0"/>
              <a:t>city</a:t>
            </a:r>
            <a:r>
              <a:rPr lang="es-MX" sz="3200" b="1" dirty="0" smtClean="0"/>
              <a:t>, </a:t>
            </a:r>
            <a:r>
              <a:rPr lang="es-MX" sz="3200" b="1" dirty="0" err="1" smtClean="0"/>
              <a:t>what</a:t>
            </a:r>
            <a:r>
              <a:rPr lang="es-MX" sz="3200" b="1" dirty="0" smtClean="0"/>
              <a:t> </a:t>
            </a:r>
            <a:r>
              <a:rPr lang="es-MX" sz="3200" b="1" dirty="0" err="1" smtClean="0"/>
              <a:t>would</a:t>
            </a:r>
            <a:r>
              <a:rPr lang="es-MX" sz="3200" b="1" dirty="0" smtClean="0"/>
              <a:t> </a:t>
            </a:r>
            <a:r>
              <a:rPr lang="es-MX" sz="3200" b="1" dirty="0" err="1" smtClean="0"/>
              <a:t>you</a:t>
            </a:r>
            <a:r>
              <a:rPr lang="es-MX" sz="3200" b="1" dirty="0" smtClean="0"/>
              <a:t> </a:t>
            </a:r>
            <a:r>
              <a:rPr lang="es-MX" sz="3200" b="1" dirty="0" err="1" smtClean="0"/>
              <a:t>like</a:t>
            </a:r>
            <a:r>
              <a:rPr lang="es-MX" sz="3200" b="1" dirty="0" smtClean="0"/>
              <a:t> </a:t>
            </a:r>
            <a:r>
              <a:rPr lang="es-MX" sz="3200" b="1" dirty="0" err="1" smtClean="0"/>
              <a:t>to</a:t>
            </a:r>
            <a:r>
              <a:rPr lang="es-MX" sz="3200" b="1" dirty="0" smtClean="0"/>
              <a:t> </a:t>
            </a:r>
            <a:r>
              <a:rPr lang="es-MX" sz="3200" b="1" dirty="0" err="1" smtClean="0"/>
              <a:t>plant</a:t>
            </a:r>
            <a:r>
              <a:rPr lang="es-MX" sz="3200" b="1" dirty="0" smtClean="0"/>
              <a:t>? </a:t>
            </a:r>
            <a:endParaRPr lang="es-CO" sz="3200" b="1" dirty="0"/>
          </a:p>
        </p:txBody>
      </p:sp>
    </p:spTree>
    <p:extLst>
      <p:ext uri="{BB962C8B-B14F-4D97-AF65-F5344CB8AC3E}">
        <p14:creationId xmlns:p14="http://schemas.microsoft.com/office/powerpoint/2010/main" val="4038909791"/>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243</TotalTime>
  <Words>386</Words>
  <Application>Microsoft Office PowerPoint</Application>
  <PresentationFormat>Panorámica</PresentationFormat>
  <Paragraphs>62</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Sassoon Sans Std</vt:lpstr>
      <vt:lpstr>Trebuchet MS</vt:lpstr>
      <vt:lpstr>Wingdings 3</vt:lpstr>
      <vt:lpstr>Faceta</vt:lpstr>
      <vt:lpstr>Sustainable City </vt:lpstr>
      <vt:lpstr>What Is A Sustainable City? </vt:lpstr>
      <vt:lpstr>Question</vt:lpstr>
      <vt:lpstr>How Can We Build A Sustainable City? 1. Clean Energy </vt:lpstr>
      <vt:lpstr>Activity # 1 </vt:lpstr>
      <vt:lpstr>2. Green Buildings</vt:lpstr>
      <vt:lpstr>Activity # 2 </vt:lpstr>
      <vt:lpstr>3. City Farming</vt:lpstr>
      <vt:lpstr>Activity # 3 </vt:lpstr>
      <vt:lpstr>4. Waste Management</vt:lpstr>
      <vt:lpstr>Activity # 4 </vt:lpstr>
      <vt:lpstr>Characteristics of a sustainable city </vt:lpstr>
      <vt:lpstr>Video: Sustainable Cities and Communities </vt:lpstr>
      <vt:lpstr>Presentación de PowerPoint</vt:lpstr>
      <vt:lpstr>Activity # 5</vt:lpstr>
      <vt:lpstr>Webgraphy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City</dc:title>
  <dc:creator>acer</dc:creator>
  <cp:lastModifiedBy>acer</cp:lastModifiedBy>
  <cp:revision>23</cp:revision>
  <dcterms:created xsi:type="dcterms:W3CDTF">2024-07-29T23:53:31Z</dcterms:created>
  <dcterms:modified xsi:type="dcterms:W3CDTF">2024-08-08T19:30:38Z</dcterms:modified>
</cp:coreProperties>
</file>