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1" d="100"/>
          <a:sy n="61" d="100"/>
        </p:scale>
        <p:origin x="6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94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
        <p:nvSpPr>
          <p:cNvPr id="4" name="Shape 2"/>
          <p:cNvSpPr/>
          <p:nvPr/>
        </p:nvSpPr>
        <p:spPr>
          <a:xfrm>
            <a:off x="0" y="0"/>
            <a:ext cx="5486400" cy="8229600"/>
          </a:xfrm>
          <a:prstGeom prst="rect">
            <a:avLst/>
          </a:prstGeom>
          <a:solidFill>
            <a:srgbClr val="E5E0DF"/>
          </a:solidFill>
          <a:ln/>
        </p:spPr>
      </p:sp>
      <p:pic>
        <p:nvPicPr>
          <p:cNvPr id="5"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6" name="Text 3"/>
          <p:cNvSpPr/>
          <p:nvPr/>
        </p:nvSpPr>
        <p:spPr>
          <a:xfrm>
            <a:off x="6235660" y="1291828"/>
            <a:ext cx="7645479" cy="1969770"/>
          </a:xfrm>
          <a:prstGeom prst="rect">
            <a:avLst/>
          </a:prstGeom>
          <a:noFill/>
          <a:ln/>
        </p:spPr>
        <p:txBody>
          <a:bodyPr wrap="square" rtlCol="0" anchor="t"/>
          <a:lstStyle/>
          <a:p>
            <a:pPr marL="0" indent="0">
              <a:lnSpc>
                <a:spcPts val="7755"/>
              </a:lnSpc>
              <a:buNone/>
            </a:pPr>
            <a:r>
              <a:rPr lang="en-US" sz="6204" b="1" dirty="0">
                <a:solidFill>
                  <a:srgbClr val="FFB393"/>
                </a:solidFill>
                <a:latin typeface="Brygada 1918" pitchFamily="34" charset="0"/>
                <a:ea typeface="Brygada 1918" pitchFamily="34" charset="-122"/>
                <a:cs typeface="Brygada 1918" pitchFamily="34" charset="-120"/>
              </a:rPr>
              <a:t>Introducción al ojo humano</a:t>
            </a:r>
            <a:endParaRPr lang="en-US" sz="6204" dirty="0"/>
          </a:p>
        </p:txBody>
      </p:sp>
      <p:sp>
        <p:nvSpPr>
          <p:cNvPr id="7" name="Text 4"/>
          <p:cNvSpPr/>
          <p:nvPr/>
        </p:nvSpPr>
        <p:spPr>
          <a:xfrm>
            <a:off x="6235660" y="3582710"/>
            <a:ext cx="7645479" cy="2739390"/>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El ojo humano es un órgano sensorial complejo que nos permite percibir el mundo que nos rodea a través de la luz. Es una maravilla de la naturaleza, con una estructura intrincada que permite la visión. Desde la recepción de la luz hasta la transmisión de información al cerebro, el ojo es un sistema sofisticado que nos conecta con el entorno. En esta presentación, exploraremos la estructura y función del ojo humano, descubriendo los componentes que hacen posible la visión.</a:t>
            </a:r>
            <a:endParaRPr lang="en-US" sz="1686" dirty="0"/>
          </a:p>
        </p:txBody>
      </p:sp>
      <p:sp>
        <p:nvSpPr>
          <p:cNvPr id="8" name="Shape 5"/>
          <p:cNvSpPr/>
          <p:nvPr/>
        </p:nvSpPr>
        <p:spPr>
          <a:xfrm>
            <a:off x="6235660" y="6579037"/>
            <a:ext cx="342543" cy="342543"/>
          </a:xfrm>
          <a:prstGeom prst="roundRect">
            <a:avLst>
              <a:gd name="adj" fmla="val 26691789"/>
            </a:avLst>
          </a:prstGeom>
          <a:noFill/>
          <a:ln w="7620">
            <a:solidFill>
              <a:srgbClr val="FFFFFF"/>
            </a:solidFill>
            <a:prstDash val="solid"/>
          </a:ln>
        </p:spPr>
      </p:sp>
      <p:pic>
        <p:nvPicPr>
          <p:cNvPr id="9" name="Image 1" descr="preencoded.png"/>
          <p:cNvPicPr>
            <a:picLocks noChangeAspect="1"/>
          </p:cNvPicPr>
          <p:nvPr/>
        </p:nvPicPr>
        <p:blipFill>
          <a:blip r:embed="rId4"/>
          <a:stretch>
            <a:fillRect/>
          </a:stretch>
        </p:blipFill>
        <p:spPr>
          <a:xfrm>
            <a:off x="6243280" y="6586657"/>
            <a:ext cx="327303" cy="327303"/>
          </a:xfrm>
          <a:prstGeom prst="rect">
            <a:avLst/>
          </a:prstGeom>
        </p:spPr>
      </p:pic>
      <p:sp>
        <p:nvSpPr>
          <p:cNvPr id="10" name="Text 6"/>
          <p:cNvSpPr/>
          <p:nvPr/>
        </p:nvSpPr>
        <p:spPr>
          <a:xfrm>
            <a:off x="6685240" y="6562963"/>
            <a:ext cx="4401979" cy="374690"/>
          </a:xfrm>
          <a:prstGeom prst="rect">
            <a:avLst/>
          </a:prstGeom>
          <a:noFill/>
          <a:ln/>
        </p:spPr>
        <p:txBody>
          <a:bodyPr wrap="none" rtlCol="0" anchor="t"/>
          <a:lstStyle/>
          <a:p>
            <a:pPr marL="0" indent="0" algn="l">
              <a:lnSpc>
                <a:spcPts val="2950"/>
              </a:lnSpc>
              <a:buNone/>
            </a:pPr>
            <a:r>
              <a:rPr lang="en-US" sz="2107" b="1" dirty="0">
                <a:solidFill>
                  <a:srgbClr val="F4CAB8"/>
                </a:solidFill>
                <a:latin typeface="Montserrat" pitchFamily="34" charset="0"/>
                <a:ea typeface="Montserrat" pitchFamily="34" charset="-122"/>
                <a:cs typeface="Montserrat" pitchFamily="34" charset="-120"/>
              </a:rPr>
              <a:t>by Sara Matilde  Osorio Valencia</a:t>
            </a:r>
            <a:endParaRPr lang="en-US" sz="2107" dirty="0"/>
          </a:p>
        </p:txBody>
      </p:sp>
      <p:pic>
        <p:nvPicPr>
          <p:cNvPr id="11"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pic>
        <p:nvPicPr>
          <p:cNvPr id="12" name="Imagen 11" descr="The Eye Color Chart - HubPag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8002" y="3958838"/>
            <a:ext cx="459832" cy="917648"/>
          </a:xfrm>
          <a:prstGeom prst="rect">
            <a:avLst/>
          </a:prstGeom>
        </p:spPr>
      </p:pic>
      <p:pic>
        <p:nvPicPr>
          <p:cNvPr id="13" name="Imagen 12" descr="&lt;strong&gt;Eyes&lt;/strong&gt; - Background Free Stock Photo - Public Domain Picture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1"/>
            <a:ext cx="5353215"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32338"/>
          </a:xfrm>
          <a:prstGeom prst="rect">
            <a:avLst/>
          </a:prstGeom>
          <a:solidFill>
            <a:srgbClr val="5C2438"/>
          </a:solidFill>
          <a:ln/>
        </p:spPr>
      </p:sp>
      <p:pic>
        <p:nvPicPr>
          <p:cNvPr id="4" name="Image 0" descr="preencoded.png"/>
          <p:cNvPicPr>
            <a:picLocks noChangeAspect="1"/>
          </p:cNvPicPr>
          <p:nvPr/>
        </p:nvPicPr>
        <p:blipFill>
          <a:blip r:embed="rId3"/>
          <a:stretch>
            <a:fillRect/>
          </a:stretch>
        </p:blipFill>
        <p:spPr>
          <a:xfrm>
            <a:off x="0" y="0"/>
            <a:ext cx="5486400" cy="8232338"/>
          </a:xfrm>
          <a:prstGeom prst="rect">
            <a:avLst/>
          </a:prstGeom>
        </p:spPr>
      </p:pic>
      <p:pic>
        <p:nvPicPr>
          <p:cNvPr id="5" name="Image 1" descr="preencoded.png"/>
          <p:cNvPicPr>
            <a:picLocks noChangeAspect="1"/>
          </p:cNvPicPr>
          <p:nvPr/>
        </p:nvPicPr>
        <p:blipFill>
          <a:blip r:embed="rId4"/>
          <a:stretch>
            <a:fillRect/>
          </a:stretch>
        </p:blipFill>
        <p:spPr>
          <a:xfrm>
            <a:off x="253960" y="1626870"/>
            <a:ext cx="4978479" cy="4978479"/>
          </a:xfrm>
          <a:prstGeom prst="rect">
            <a:avLst/>
          </a:prstGeom>
        </p:spPr>
      </p:pic>
      <p:sp>
        <p:nvSpPr>
          <p:cNvPr id="6" name="Text 2"/>
          <p:cNvSpPr/>
          <p:nvPr/>
        </p:nvSpPr>
        <p:spPr>
          <a:xfrm>
            <a:off x="6197560" y="558760"/>
            <a:ext cx="5418415" cy="677228"/>
          </a:xfrm>
          <a:prstGeom prst="rect">
            <a:avLst/>
          </a:prstGeom>
          <a:noFill/>
          <a:ln/>
        </p:spPr>
        <p:txBody>
          <a:bodyPr wrap="none" rtlCol="0" anchor="t"/>
          <a:lstStyle/>
          <a:p>
            <a:pPr marL="0" indent="0">
              <a:lnSpc>
                <a:spcPts val="5333"/>
              </a:lnSpc>
              <a:buNone/>
            </a:pPr>
            <a:r>
              <a:rPr lang="en-US" sz="4266" b="1" dirty="0">
                <a:solidFill>
                  <a:srgbClr val="FFB393"/>
                </a:solidFill>
                <a:latin typeface="Brygada 1918" pitchFamily="34" charset="0"/>
                <a:ea typeface="Brygada 1918" pitchFamily="34" charset="-122"/>
                <a:cs typeface="Brygada 1918" pitchFamily="34" charset="-120"/>
              </a:rPr>
              <a:t>Estructura del ojo</a:t>
            </a:r>
            <a:endParaRPr lang="en-US" sz="4266" dirty="0"/>
          </a:p>
        </p:txBody>
      </p:sp>
      <p:sp>
        <p:nvSpPr>
          <p:cNvPr id="7" name="Shape 3"/>
          <p:cNvSpPr/>
          <p:nvPr/>
        </p:nvSpPr>
        <p:spPr>
          <a:xfrm>
            <a:off x="6197560" y="1769150"/>
            <a:ext cx="457081" cy="457081"/>
          </a:xfrm>
          <a:prstGeom prst="roundRect">
            <a:avLst>
              <a:gd name="adj" fmla="val 6668"/>
            </a:avLst>
          </a:prstGeom>
          <a:solidFill>
            <a:srgbClr val="4D1529"/>
          </a:solidFill>
          <a:ln/>
        </p:spPr>
      </p:sp>
      <p:sp>
        <p:nvSpPr>
          <p:cNvPr id="8" name="Text 4"/>
          <p:cNvSpPr/>
          <p:nvPr/>
        </p:nvSpPr>
        <p:spPr>
          <a:xfrm>
            <a:off x="6344841" y="1835110"/>
            <a:ext cx="162520" cy="325160"/>
          </a:xfrm>
          <a:prstGeom prst="rect">
            <a:avLst/>
          </a:prstGeom>
          <a:noFill/>
          <a:ln/>
        </p:spPr>
        <p:txBody>
          <a:bodyPr wrap="none" rtlCol="0" anchor="t"/>
          <a:lstStyle/>
          <a:p>
            <a:pPr marL="0" indent="0" algn="ctr">
              <a:lnSpc>
                <a:spcPts val="2560"/>
              </a:lnSpc>
              <a:buNone/>
            </a:pPr>
            <a:r>
              <a:rPr lang="en-US" sz="2560" b="1" dirty="0">
                <a:solidFill>
                  <a:srgbClr val="F4CAB8"/>
                </a:solidFill>
                <a:latin typeface="Brygada 1918" pitchFamily="34" charset="0"/>
                <a:ea typeface="Brygada 1918" pitchFamily="34" charset="-122"/>
                <a:cs typeface="Brygada 1918" pitchFamily="34" charset="-120"/>
              </a:rPr>
              <a:t>1</a:t>
            </a:r>
            <a:endParaRPr lang="en-US" sz="2560" dirty="0"/>
          </a:p>
        </p:txBody>
      </p:sp>
      <p:sp>
        <p:nvSpPr>
          <p:cNvPr id="9" name="Text 5"/>
          <p:cNvSpPr/>
          <p:nvPr/>
        </p:nvSpPr>
        <p:spPr>
          <a:xfrm>
            <a:off x="6857762" y="1769150"/>
            <a:ext cx="2709148" cy="338495"/>
          </a:xfrm>
          <a:prstGeom prst="rect">
            <a:avLst/>
          </a:prstGeom>
          <a:noFill/>
          <a:ln/>
        </p:spPr>
        <p:txBody>
          <a:bodyPr wrap="none" rtlCol="0" anchor="t"/>
          <a:lstStyle/>
          <a:p>
            <a:pPr marL="0" indent="0">
              <a:lnSpc>
                <a:spcPts val="2667"/>
              </a:lnSpc>
              <a:buNone/>
            </a:pPr>
            <a:r>
              <a:rPr lang="en-US" sz="2133" b="1" dirty="0">
                <a:solidFill>
                  <a:srgbClr val="F4CAB8"/>
                </a:solidFill>
                <a:latin typeface="Brygada 1918" pitchFamily="34" charset="0"/>
                <a:ea typeface="Brygada 1918" pitchFamily="34" charset="-122"/>
                <a:cs typeface="Brygada 1918" pitchFamily="34" charset="-120"/>
              </a:rPr>
              <a:t>Esclerótica</a:t>
            </a:r>
            <a:endParaRPr lang="en-US" sz="2133" dirty="0"/>
          </a:p>
        </p:txBody>
      </p:sp>
      <p:sp>
        <p:nvSpPr>
          <p:cNvPr id="10" name="Text 6"/>
          <p:cNvSpPr/>
          <p:nvPr/>
        </p:nvSpPr>
        <p:spPr>
          <a:xfrm>
            <a:off x="6857762" y="2229445"/>
            <a:ext cx="3099078" cy="2276118"/>
          </a:xfrm>
          <a:prstGeom prst="rect">
            <a:avLst/>
          </a:prstGeom>
          <a:noFill/>
          <a:ln/>
        </p:spPr>
        <p:txBody>
          <a:bodyPr wrap="square" rtlCol="0" anchor="t"/>
          <a:lstStyle/>
          <a:p>
            <a:pPr marL="0" indent="0">
              <a:lnSpc>
                <a:spcPts val="2560"/>
              </a:lnSpc>
              <a:buNone/>
            </a:pPr>
            <a:r>
              <a:rPr lang="en-US" sz="1600" dirty="0">
                <a:solidFill>
                  <a:srgbClr val="F4CAB8"/>
                </a:solidFill>
                <a:latin typeface="Montserrat" pitchFamily="34" charset="0"/>
                <a:ea typeface="Montserrat" pitchFamily="34" charset="-122"/>
                <a:cs typeface="Montserrat" pitchFamily="34" charset="-120"/>
              </a:rPr>
              <a:t>La esclerótica es la capa externa del ojo, una membrana resistente y blanca que protege las estructuras internas del ojo. También ayuda a mantener la forma del globo ocular.</a:t>
            </a:r>
            <a:endParaRPr lang="en-US" sz="1600" dirty="0"/>
          </a:p>
        </p:txBody>
      </p:sp>
      <p:sp>
        <p:nvSpPr>
          <p:cNvPr id="11" name="Shape 7"/>
          <p:cNvSpPr/>
          <p:nvPr/>
        </p:nvSpPr>
        <p:spPr>
          <a:xfrm>
            <a:off x="10159960" y="1769150"/>
            <a:ext cx="457081" cy="457081"/>
          </a:xfrm>
          <a:prstGeom prst="roundRect">
            <a:avLst>
              <a:gd name="adj" fmla="val 6668"/>
            </a:avLst>
          </a:prstGeom>
          <a:solidFill>
            <a:srgbClr val="4D1529"/>
          </a:solidFill>
          <a:ln/>
        </p:spPr>
      </p:sp>
      <p:sp>
        <p:nvSpPr>
          <p:cNvPr id="12" name="Text 8"/>
          <p:cNvSpPr/>
          <p:nvPr/>
        </p:nvSpPr>
        <p:spPr>
          <a:xfrm>
            <a:off x="10295811" y="1835110"/>
            <a:ext cx="185380" cy="325160"/>
          </a:xfrm>
          <a:prstGeom prst="rect">
            <a:avLst/>
          </a:prstGeom>
          <a:noFill/>
          <a:ln/>
        </p:spPr>
        <p:txBody>
          <a:bodyPr wrap="none" rtlCol="0" anchor="t"/>
          <a:lstStyle/>
          <a:p>
            <a:pPr marL="0" indent="0" algn="ctr">
              <a:lnSpc>
                <a:spcPts val="2560"/>
              </a:lnSpc>
              <a:buNone/>
            </a:pPr>
            <a:r>
              <a:rPr lang="en-US" sz="2560" b="1" dirty="0">
                <a:solidFill>
                  <a:srgbClr val="F4CAB8"/>
                </a:solidFill>
                <a:latin typeface="Brygada 1918" pitchFamily="34" charset="0"/>
                <a:ea typeface="Brygada 1918" pitchFamily="34" charset="-122"/>
                <a:cs typeface="Brygada 1918" pitchFamily="34" charset="-120"/>
              </a:rPr>
              <a:t>2</a:t>
            </a:r>
            <a:endParaRPr lang="en-US" sz="2560" dirty="0"/>
          </a:p>
        </p:txBody>
      </p:sp>
      <p:sp>
        <p:nvSpPr>
          <p:cNvPr id="13" name="Text 9"/>
          <p:cNvSpPr/>
          <p:nvPr/>
        </p:nvSpPr>
        <p:spPr>
          <a:xfrm>
            <a:off x="10820162" y="1769150"/>
            <a:ext cx="2709148" cy="338495"/>
          </a:xfrm>
          <a:prstGeom prst="rect">
            <a:avLst/>
          </a:prstGeom>
          <a:noFill/>
          <a:ln/>
        </p:spPr>
        <p:txBody>
          <a:bodyPr wrap="none" rtlCol="0" anchor="t"/>
          <a:lstStyle/>
          <a:p>
            <a:pPr marL="0" indent="0">
              <a:lnSpc>
                <a:spcPts val="2667"/>
              </a:lnSpc>
              <a:buNone/>
            </a:pPr>
            <a:r>
              <a:rPr lang="en-US" sz="2133" b="1" dirty="0">
                <a:solidFill>
                  <a:srgbClr val="F4CAB8"/>
                </a:solidFill>
                <a:latin typeface="Brygada 1918" pitchFamily="34" charset="0"/>
                <a:ea typeface="Brygada 1918" pitchFamily="34" charset="-122"/>
                <a:cs typeface="Brygada 1918" pitchFamily="34" charset="-120"/>
              </a:rPr>
              <a:t>Córnea</a:t>
            </a:r>
            <a:endParaRPr lang="en-US" sz="2133" dirty="0"/>
          </a:p>
        </p:txBody>
      </p:sp>
      <p:sp>
        <p:nvSpPr>
          <p:cNvPr id="14" name="Text 10"/>
          <p:cNvSpPr/>
          <p:nvPr/>
        </p:nvSpPr>
        <p:spPr>
          <a:xfrm>
            <a:off x="10820162" y="2229445"/>
            <a:ext cx="3099078" cy="1950958"/>
          </a:xfrm>
          <a:prstGeom prst="rect">
            <a:avLst/>
          </a:prstGeom>
          <a:noFill/>
          <a:ln/>
        </p:spPr>
        <p:txBody>
          <a:bodyPr wrap="square" rtlCol="0" anchor="t"/>
          <a:lstStyle/>
          <a:p>
            <a:pPr marL="0" indent="0">
              <a:lnSpc>
                <a:spcPts val="2560"/>
              </a:lnSpc>
              <a:buNone/>
            </a:pPr>
            <a:r>
              <a:rPr lang="en-US" sz="1600" dirty="0">
                <a:solidFill>
                  <a:srgbClr val="F4CAB8"/>
                </a:solidFill>
                <a:latin typeface="Montserrat" pitchFamily="34" charset="0"/>
                <a:ea typeface="Montserrat" pitchFamily="34" charset="-122"/>
                <a:cs typeface="Montserrat" pitchFamily="34" charset="-120"/>
              </a:rPr>
              <a:t>La córnea es la capa transparente que cubre la parte frontal del ojo. Actúa como una lente que refracta la luz, ayudando a enfocar la imagen en la retina.</a:t>
            </a:r>
            <a:endParaRPr lang="en-US" sz="1600" dirty="0"/>
          </a:p>
        </p:txBody>
      </p:sp>
      <p:sp>
        <p:nvSpPr>
          <p:cNvPr id="15" name="Shape 11"/>
          <p:cNvSpPr/>
          <p:nvPr/>
        </p:nvSpPr>
        <p:spPr>
          <a:xfrm>
            <a:off x="6197560" y="4937165"/>
            <a:ext cx="457081" cy="457081"/>
          </a:xfrm>
          <a:prstGeom prst="roundRect">
            <a:avLst>
              <a:gd name="adj" fmla="val 6668"/>
            </a:avLst>
          </a:prstGeom>
          <a:solidFill>
            <a:srgbClr val="4D1529"/>
          </a:solidFill>
          <a:ln/>
        </p:spPr>
      </p:sp>
      <p:sp>
        <p:nvSpPr>
          <p:cNvPr id="16" name="Text 12"/>
          <p:cNvSpPr/>
          <p:nvPr/>
        </p:nvSpPr>
        <p:spPr>
          <a:xfrm>
            <a:off x="6326862" y="5003125"/>
            <a:ext cx="198358" cy="325160"/>
          </a:xfrm>
          <a:prstGeom prst="rect">
            <a:avLst/>
          </a:prstGeom>
          <a:noFill/>
          <a:ln/>
        </p:spPr>
        <p:txBody>
          <a:bodyPr wrap="none" rtlCol="0" anchor="t"/>
          <a:lstStyle/>
          <a:p>
            <a:pPr marL="0" indent="0" algn="ctr">
              <a:lnSpc>
                <a:spcPts val="2560"/>
              </a:lnSpc>
              <a:buNone/>
            </a:pPr>
            <a:r>
              <a:rPr lang="en-US" sz="2560" b="1" dirty="0">
                <a:solidFill>
                  <a:srgbClr val="F4CAB8"/>
                </a:solidFill>
                <a:latin typeface="Brygada 1918" pitchFamily="34" charset="0"/>
                <a:ea typeface="Brygada 1918" pitchFamily="34" charset="-122"/>
                <a:cs typeface="Brygada 1918" pitchFamily="34" charset="-120"/>
              </a:rPr>
              <a:t>3</a:t>
            </a:r>
            <a:endParaRPr lang="en-US" sz="2560" dirty="0"/>
          </a:p>
        </p:txBody>
      </p:sp>
      <p:sp>
        <p:nvSpPr>
          <p:cNvPr id="17" name="Text 13"/>
          <p:cNvSpPr/>
          <p:nvPr/>
        </p:nvSpPr>
        <p:spPr>
          <a:xfrm>
            <a:off x="6857762" y="4937165"/>
            <a:ext cx="2709148" cy="338495"/>
          </a:xfrm>
          <a:prstGeom prst="rect">
            <a:avLst/>
          </a:prstGeom>
          <a:noFill/>
          <a:ln/>
        </p:spPr>
        <p:txBody>
          <a:bodyPr wrap="none" rtlCol="0" anchor="t"/>
          <a:lstStyle/>
          <a:p>
            <a:pPr marL="0" indent="0">
              <a:lnSpc>
                <a:spcPts val="2667"/>
              </a:lnSpc>
              <a:buNone/>
            </a:pPr>
            <a:r>
              <a:rPr lang="en-US" sz="2133" b="1" dirty="0">
                <a:solidFill>
                  <a:srgbClr val="F4CAB8"/>
                </a:solidFill>
                <a:latin typeface="Brygada 1918" pitchFamily="34" charset="0"/>
                <a:ea typeface="Brygada 1918" pitchFamily="34" charset="-122"/>
                <a:cs typeface="Brygada 1918" pitchFamily="34" charset="-120"/>
              </a:rPr>
              <a:t>Iris</a:t>
            </a:r>
            <a:endParaRPr lang="en-US" sz="2133" dirty="0"/>
          </a:p>
        </p:txBody>
      </p:sp>
      <p:sp>
        <p:nvSpPr>
          <p:cNvPr id="18" name="Text 14"/>
          <p:cNvSpPr/>
          <p:nvPr/>
        </p:nvSpPr>
        <p:spPr>
          <a:xfrm>
            <a:off x="6857762" y="5397460"/>
            <a:ext cx="3099078" cy="2276118"/>
          </a:xfrm>
          <a:prstGeom prst="rect">
            <a:avLst/>
          </a:prstGeom>
          <a:noFill/>
          <a:ln/>
        </p:spPr>
        <p:txBody>
          <a:bodyPr wrap="square" rtlCol="0" anchor="t"/>
          <a:lstStyle/>
          <a:p>
            <a:pPr marL="0" indent="0">
              <a:lnSpc>
                <a:spcPts val="2560"/>
              </a:lnSpc>
              <a:buNone/>
            </a:pPr>
            <a:r>
              <a:rPr lang="en-US" sz="1600" dirty="0">
                <a:solidFill>
                  <a:srgbClr val="F4CAB8"/>
                </a:solidFill>
                <a:latin typeface="Montserrat" pitchFamily="34" charset="0"/>
                <a:ea typeface="Montserrat" pitchFamily="34" charset="-122"/>
                <a:cs typeface="Montserrat" pitchFamily="34" charset="-120"/>
              </a:rPr>
              <a:t>El iris es la parte coloreada del ojo que controla la cantidad de luz que entra. Su apertura, la pupila, se ajusta automáticamente en respuesta a la intensidad de la luz.</a:t>
            </a:r>
            <a:endParaRPr lang="en-US" sz="1600" dirty="0"/>
          </a:p>
        </p:txBody>
      </p:sp>
      <p:sp>
        <p:nvSpPr>
          <p:cNvPr id="19" name="Shape 15"/>
          <p:cNvSpPr/>
          <p:nvPr/>
        </p:nvSpPr>
        <p:spPr>
          <a:xfrm>
            <a:off x="10159960" y="4937165"/>
            <a:ext cx="457081" cy="457081"/>
          </a:xfrm>
          <a:prstGeom prst="roundRect">
            <a:avLst>
              <a:gd name="adj" fmla="val 6668"/>
            </a:avLst>
          </a:prstGeom>
          <a:solidFill>
            <a:srgbClr val="4D1529"/>
          </a:solidFill>
          <a:ln/>
        </p:spPr>
      </p:sp>
      <p:sp>
        <p:nvSpPr>
          <p:cNvPr id="20" name="Text 16"/>
          <p:cNvSpPr/>
          <p:nvPr/>
        </p:nvSpPr>
        <p:spPr>
          <a:xfrm>
            <a:off x="10286048" y="5003125"/>
            <a:ext cx="204787" cy="325160"/>
          </a:xfrm>
          <a:prstGeom prst="rect">
            <a:avLst/>
          </a:prstGeom>
          <a:noFill/>
          <a:ln/>
        </p:spPr>
        <p:txBody>
          <a:bodyPr wrap="none" rtlCol="0" anchor="t"/>
          <a:lstStyle/>
          <a:p>
            <a:pPr marL="0" indent="0" algn="ctr">
              <a:lnSpc>
                <a:spcPts val="2560"/>
              </a:lnSpc>
              <a:buNone/>
            </a:pPr>
            <a:r>
              <a:rPr lang="en-US" sz="2560" b="1" dirty="0">
                <a:solidFill>
                  <a:srgbClr val="F4CAB8"/>
                </a:solidFill>
                <a:latin typeface="Brygada 1918" pitchFamily="34" charset="0"/>
                <a:ea typeface="Brygada 1918" pitchFamily="34" charset="-122"/>
                <a:cs typeface="Brygada 1918" pitchFamily="34" charset="-120"/>
              </a:rPr>
              <a:t>4</a:t>
            </a:r>
            <a:endParaRPr lang="en-US" sz="2560" dirty="0"/>
          </a:p>
        </p:txBody>
      </p:sp>
      <p:sp>
        <p:nvSpPr>
          <p:cNvPr id="21" name="Text 17"/>
          <p:cNvSpPr/>
          <p:nvPr/>
        </p:nvSpPr>
        <p:spPr>
          <a:xfrm>
            <a:off x="10820162" y="4937165"/>
            <a:ext cx="2709148" cy="338495"/>
          </a:xfrm>
          <a:prstGeom prst="rect">
            <a:avLst/>
          </a:prstGeom>
          <a:noFill/>
          <a:ln/>
        </p:spPr>
        <p:txBody>
          <a:bodyPr wrap="none" rtlCol="0" anchor="t"/>
          <a:lstStyle/>
          <a:p>
            <a:pPr marL="0" indent="0">
              <a:lnSpc>
                <a:spcPts val="2667"/>
              </a:lnSpc>
              <a:buNone/>
            </a:pPr>
            <a:r>
              <a:rPr lang="en-US" sz="2133" b="1" dirty="0">
                <a:solidFill>
                  <a:srgbClr val="F4CAB8"/>
                </a:solidFill>
                <a:latin typeface="Brygada 1918" pitchFamily="34" charset="0"/>
                <a:ea typeface="Brygada 1918" pitchFamily="34" charset="-122"/>
                <a:cs typeface="Brygada 1918" pitchFamily="34" charset="-120"/>
              </a:rPr>
              <a:t>Cristalino</a:t>
            </a:r>
            <a:endParaRPr lang="en-US" sz="2133" dirty="0"/>
          </a:p>
        </p:txBody>
      </p:sp>
      <p:sp>
        <p:nvSpPr>
          <p:cNvPr id="22" name="Text 18"/>
          <p:cNvSpPr/>
          <p:nvPr/>
        </p:nvSpPr>
        <p:spPr>
          <a:xfrm>
            <a:off x="10820162" y="5397460"/>
            <a:ext cx="3099078" cy="1625798"/>
          </a:xfrm>
          <a:prstGeom prst="rect">
            <a:avLst/>
          </a:prstGeom>
          <a:noFill/>
          <a:ln/>
        </p:spPr>
        <p:txBody>
          <a:bodyPr wrap="square" rtlCol="0" anchor="t"/>
          <a:lstStyle/>
          <a:p>
            <a:pPr marL="0" indent="0">
              <a:lnSpc>
                <a:spcPts val="2560"/>
              </a:lnSpc>
              <a:buNone/>
            </a:pPr>
            <a:r>
              <a:rPr lang="en-US" sz="1600" dirty="0">
                <a:solidFill>
                  <a:srgbClr val="F4CAB8"/>
                </a:solidFill>
                <a:latin typeface="Montserrat" pitchFamily="34" charset="0"/>
                <a:ea typeface="Montserrat" pitchFamily="34" charset="-122"/>
                <a:cs typeface="Montserrat" pitchFamily="34" charset="-120"/>
              </a:rPr>
              <a:t>El cristalino es una lente biconvexa transparente que se encuentra detrás del iris. Su función principal es enfocar la luz sobre la retina.</a:t>
            </a:r>
            <a:endParaRPr lang="en-US" sz="1600" dirty="0"/>
          </a:p>
        </p:txBody>
      </p:sp>
      <p:pic>
        <p:nvPicPr>
          <p:cNvPr id="23"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p:cNvPicPr>
            <a:picLocks noChangeAspect="1"/>
          </p:cNvPicPr>
          <p:nvPr/>
        </p:nvPicPr>
        <p:blipFill>
          <a:blip r:embed="rId3"/>
          <a:stretch>
            <a:fillRect/>
          </a:stretch>
        </p:blipFill>
        <p:spPr>
          <a:xfrm>
            <a:off x="0" y="0"/>
            <a:ext cx="14630400" cy="2676287"/>
          </a:xfrm>
          <a:prstGeom prst="rect">
            <a:avLst/>
          </a:prstGeom>
        </p:spPr>
      </p:pic>
      <p:pic>
        <p:nvPicPr>
          <p:cNvPr id="5" name="Image 1" descr="preencoded.png"/>
          <p:cNvPicPr>
            <a:picLocks noChangeAspect="1"/>
          </p:cNvPicPr>
          <p:nvPr/>
        </p:nvPicPr>
        <p:blipFill>
          <a:blip r:embed="rId4"/>
          <a:stretch>
            <a:fillRect/>
          </a:stretch>
        </p:blipFill>
        <p:spPr>
          <a:xfrm>
            <a:off x="5856565" y="267533"/>
            <a:ext cx="2917150" cy="2141220"/>
          </a:xfrm>
          <a:prstGeom prst="rect">
            <a:avLst/>
          </a:prstGeom>
        </p:spPr>
      </p:pic>
      <p:sp>
        <p:nvSpPr>
          <p:cNvPr id="6" name="Text 2"/>
          <p:cNvSpPr/>
          <p:nvPr/>
        </p:nvSpPr>
        <p:spPr>
          <a:xfrm>
            <a:off x="749260" y="3451622"/>
            <a:ext cx="8449985" cy="713542"/>
          </a:xfrm>
          <a:prstGeom prst="rect">
            <a:avLst/>
          </a:prstGeom>
          <a:noFill/>
          <a:ln/>
        </p:spPr>
        <p:txBody>
          <a:bodyPr wrap="none" rtlCol="0" anchor="t"/>
          <a:lstStyle/>
          <a:p>
            <a:pPr marL="0" indent="0">
              <a:lnSpc>
                <a:spcPts val="5620"/>
              </a:lnSpc>
              <a:buNone/>
            </a:pPr>
            <a:r>
              <a:rPr lang="en-US" sz="4496" b="1" dirty="0">
                <a:solidFill>
                  <a:srgbClr val="FFB393"/>
                </a:solidFill>
                <a:latin typeface="Brygada 1918" pitchFamily="34" charset="0"/>
                <a:ea typeface="Brygada 1918" pitchFamily="34" charset="-122"/>
                <a:cs typeface="Brygada 1918" pitchFamily="34" charset="-120"/>
              </a:rPr>
              <a:t>La córnea: función y relevancia</a:t>
            </a:r>
            <a:endParaRPr lang="en-US" sz="4496" dirty="0"/>
          </a:p>
        </p:txBody>
      </p:sp>
      <p:sp>
        <p:nvSpPr>
          <p:cNvPr id="7" name="Shape 3"/>
          <p:cNvSpPr/>
          <p:nvPr/>
        </p:nvSpPr>
        <p:spPr>
          <a:xfrm>
            <a:off x="749260" y="4486275"/>
            <a:ext cx="4234577" cy="2967871"/>
          </a:xfrm>
          <a:prstGeom prst="roundRect">
            <a:avLst>
              <a:gd name="adj" fmla="val 1082"/>
            </a:avLst>
          </a:prstGeom>
          <a:solidFill>
            <a:srgbClr val="4D1529"/>
          </a:solidFill>
          <a:ln/>
        </p:spPr>
      </p:sp>
      <p:sp>
        <p:nvSpPr>
          <p:cNvPr id="8" name="Text 4"/>
          <p:cNvSpPr/>
          <p:nvPr/>
        </p:nvSpPr>
        <p:spPr>
          <a:xfrm>
            <a:off x="963335" y="4700349"/>
            <a:ext cx="2854643" cy="356830"/>
          </a:xfrm>
          <a:prstGeom prst="rect">
            <a:avLst/>
          </a:prstGeom>
          <a:noFill/>
          <a:ln/>
        </p:spPr>
        <p:txBody>
          <a:bodyPr wrap="none" rtlCol="0" anchor="t"/>
          <a:lstStyle/>
          <a:p>
            <a:pPr marL="0" indent="0">
              <a:lnSpc>
                <a:spcPts val="2810"/>
              </a:lnSpc>
              <a:buNone/>
            </a:pPr>
            <a:r>
              <a:rPr lang="en-US" sz="2248" b="1" dirty="0">
                <a:solidFill>
                  <a:srgbClr val="F4CAB8"/>
                </a:solidFill>
                <a:latin typeface="Brygada 1918" pitchFamily="34" charset="0"/>
                <a:ea typeface="Brygada 1918" pitchFamily="34" charset="-122"/>
                <a:cs typeface="Brygada 1918" pitchFamily="34" charset="-120"/>
              </a:rPr>
              <a:t>Refracción de la luz</a:t>
            </a:r>
            <a:endParaRPr lang="en-US" sz="2248" dirty="0"/>
          </a:p>
        </p:txBody>
      </p:sp>
      <p:sp>
        <p:nvSpPr>
          <p:cNvPr id="9" name="Text 5"/>
          <p:cNvSpPr/>
          <p:nvPr/>
        </p:nvSpPr>
        <p:spPr>
          <a:xfrm>
            <a:off x="963335" y="5185529"/>
            <a:ext cx="3806428" cy="2054543"/>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La córnea es la estructura principal del ojo responsable de la refracción de la luz. Su forma curva permite que la luz se doble al entrar en el ojo, dirigiéndola hacia el cristalino.</a:t>
            </a:r>
            <a:endParaRPr lang="en-US" sz="1686" dirty="0"/>
          </a:p>
        </p:txBody>
      </p:sp>
      <p:sp>
        <p:nvSpPr>
          <p:cNvPr id="10" name="Shape 6"/>
          <p:cNvSpPr/>
          <p:nvPr/>
        </p:nvSpPr>
        <p:spPr>
          <a:xfrm>
            <a:off x="5197912" y="4486275"/>
            <a:ext cx="4234577" cy="2967871"/>
          </a:xfrm>
          <a:prstGeom prst="roundRect">
            <a:avLst>
              <a:gd name="adj" fmla="val 1082"/>
            </a:avLst>
          </a:prstGeom>
          <a:solidFill>
            <a:srgbClr val="4D1529"/>
          </a:solidFill>
          <a:ln/>
        </p:spPr>
      </p:sp>
      <p:sp>
        <p:nvSpPr>
          <p:cNvPr id="11" name="Text 7"/>
          <p:cNvSpPr/>
          <p:nvPr/>
        </p:nvSpPr>
        <p:spPr>
          <a:xfrm>
            <a:off x="5411986" y="4700349"/>
            <a:ext cx="2930247" cy="356830"/>
          </a:xfrm>
          <a:prstGeom prst="rect">
            <a:avLst/>
          </a:prstGeom>
          <a:noFill/>
          <a:ln/>
        </p:spPr>
        <p:txBody>
          <a:bodyPr wrap="none" rtlCol="0" anchor="t"/>
          <a:lstStyle/>
          <a:p>
            <a:pPr marL="0" indent="0">
              <a:lnSpc>
                <a:spcPts val="2810"/>
              </a:lnSpc>
              <a:buNone/>
            </a:pPr>
            <a:r>
              <a:rPr lang="en-US" sz="2248" b="1" dirty="0">
                <a:solidFill>
                  <a:srgbClr val="F4CAB8"/>
                </a:solidFill>
                <a:latin typeface="Brygada 1918" pitchFamily="34" charset="0"/>
                <a:ea typeface="Brygada 1918" pitchFamily="34" charset="-122"/>
                <a:cs typeface="Brygada 1918" pitchFamily="34" charset="-120"/>
              </a:rPr>
              <a:t>Enfoque de la imagen</a:t>
            </a:r>
            <a:endParaRPr lang="en-US" sz="2248" dirty="0"/>
          </a:p>
        </p:txBody>
      </p:sp>
      <p:sp>
        <p:nvSpPr>
          <p:cNvPr id="12" name="Text 8"/>
          <p:cNvSpPr/>
          <p:nvPr/>
        </p:nvSpPr>
        <p:spPr>
          <a:xfrm>
            <a:off x="5411986" y="5185529"/>
            <a:ext cx="3806428" cy="2054543"/>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La córnea, junto con el cristalino, juega un papel crucial en el enfoque preciso de la imagen en la retina. Una córnea saludable garantiza una visión clara y definida.</a:t>
            </a:r>
            <a:endParaRPr lang="en-US" sz="1686" dirty="0"/>
          </a:p>
        </p:txBody>
      </p:sp>
      <p:sp>
        <p:nvSpPr>
          <p:cNvPr id="13" name="Shape 9"/>
          <p:cNvSpPr/>
          <p:nvPr/>
        </p:nvSpPr>
        <p:spPr>
          <a:xfrm>
            <a:off x="9646563" y="4486275"/>
            <a:ext cx="4234577" cy="2967871"/>
          </a:xfrm>
          <a:prstGeom prst="roundRect">
            <a:avLst>
              <a:gd name="adj" fmla="val 1082"/>
            </a:avLst>
          </a:prstGeom>
          <a:solidFill>
            <a:srgbClr val="4D1529"/>
          </a:solidFill>
          <a:ln/>
        </p:spPr>
      </p:sp>
      <p:sp>
        <p:nvSpPr>
          <p:cNvPr id="14" name="Text 10"/>
          <p:cNvSpPr/>
          <p:nvPr/>
        </p:nvSpPr>
        <p:spPr>
          <a:xfrm>
            <a:off x="9860637" y="4700349"/>
            <a:ext cx="2854643" cy="356830"/>
          </a:xfrm>
          <a:prstGeom prst="rect">
            <a:avLst/>
          </a:prstGeom>
          <a:noFill/>
          <a:ln/>
        </p:spPr>
        <p:txBody>
          <a:bodyPr wrap="none" rtlCol="0" anchor="t"/>
          <a:lstStyle/>
          <a:p>
            <a:pPr marL="0" indent="0">
              <a:lnSpc>
                <a:spcPts val="2810"/>
              </a:lnSpc>
              <a:buNone/>
            </a:pPr>
            <a:r>
              <a:rPr lang="en-US" sz="2248" b="1" dirty="0">
                <a:solidFill>
                  <a:srgbClr val="F4CAB8"/>
                </a:solidFill>
                <a:latin typeface="Brygada 1918" pitchFamily="34" charset="0"/>
                <a:ea typeface="Brygada 1918" pitchFamily="34" charset="-122"/>
                <a:cs typeface="Brygada 1918" pitchFamily="34" charset="-120"/>
              </a:rPr>
              <a:t>Protección del ojo</a:t>
            </a:r>
            <a:endParaRPr lang="en-US" sz="2248" dirty="0"/>
          </a:p>
        </p:txBody>
      </p:sp>
      <p:sp>
        <p:nvSpPr>
          <p:cNvPr id="15" name="Text 11"/>
          <p:cNvSpPr/>
          <p:nvPr/>
        </p:nvSpPr>
        <p:spPr>
          <a:xfrm>
            <a:off x="9860637" y="5185529"/>
            <a:ext cx="3806428" cy="1712119"/>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La córnea es una barrera protectora que protege las estructuras internas del ojo de la entrada de polvo, suciedad, microorganismos y lesiones.</a:t>
            </a:r>
            <a:endParaRPr lang="en-US" sz="1686" dirty="0"/>
          </a:p>
        </p:txBody>
      </p:sp>
      <p:pic>
        <p:nvPicPr>
          <p:cNvPr id="16"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
        <p:nvSpPr>
          <p:cNvPr id="4" name="Text 2"/>
          <p:cNvSpPr/>
          <p:nvPr/>
        </p:nvSpPr>
        <p:spPr>
          <a:xfrm>
            <a:off x="749260" y="1567696"/>
            <a:ext cx="9086374" cy="713542"/>
          </a:xfrm>
          <a:prstGeom prst="rect">
            <a:avLst/>
          </a:prstGeom>
          <a:noFill/>
          <a:ln/>
        </p:spPr>
        <p:txBody>
          <a:bodyPr wrap="none" rtlCol="0" anchor="t"/>
          <a:lstStyle/>
          <a:p>
            <a:pPr marL="0" indent="0">
              <a:lnSpc>
                <a:spcPts val="5620"/>
              </a:lnSpc>
              <a:buNone/>
            </a:pPr>
            <a:r>
              <a:rPr lang="en-US" sz="4496" b="1" dirty="0">
                <a:solidFill>
                  <a:srgbClr val="FFB393"/>
                </a:solidFill>
                <a:latin typeface="Brygada 1918" pitchFamily="34" charset="0"/>
                <a:ea typeface="Brygada 1918" pitchFamily="34" charset="-122"/>
                <a:cs typeface="Brygada 1918" pitchFamily="34" charset="-120"/>
              </a:rPr>
              <a:t>El iris y la pupila: control de la luz</a:t>
            </a:r>
            <a:endParaRPr lang="en-US" sz="4496" dirty="0"/>
          </a:p>
        </p:txBody>
      </p:sp>
      <p:sp>
        <p:nvSpPr>
          <p:cNvPr id="5" name="Text 3"/>
          <p:cNvSpPr/>
          <p:nvPr/>
        </p:nvSpPr>
        <p:spPr>
          <a:xfrm>
            <a:off x="749260" y="2816423"/>
            <a:ext cx="2854643" cy="356830"/>
          </a:xfrm>
          <a:prstGeom prst="rect">
            <a:avLst/>
          </a:prstGeom>
          <a:noFill/>
          <a:ln/>
        </p:spPr>
        <p:txBody>
          <a:bodyPr wrap="none" rtlCol="0" anchor="t"/>
          <a:lstStyle/>
          <a:p>
            <a:pPr marL="0" indent="0">
              <a:lnSpc>
                <a:spcPts val="2810"/>
              </a:lnSpc>
              <a:buNone/>
            </a:pPr>
            <a:r>
              <a:rPr lang="en-US" sz="2248" b="1" dirty="0">
                <a:solidFill>
                  <a:srgbClr val="FFB393"/>
                </a:solidFill>
                <a:latin typeface="Brygada 1918" pitchFamily="34" charset="0"/>
                <a:ea typeface="Brygada 1918" pitchFamily="34" charset="-122"/>
                <a:cs typeface="Brygada 1918" pitchFamily="34" charset="-120"/>
              </a:rPr>
              <a:t>El iris</a:t>
            </a:r>
            <a:endParaRPr lang="en-US" sz="2248" dirty="0"/>
          </a:p>
        </p:txBody>
      </p:sp>
      <p:sp>
        <p:nvSpPr>
          <p:cNvPr id="6" name="Text 4"/>
          <p:cNvSpPr/>
          <p:nvPr/>
        </p:nvSpPr>
        <p:spPr>
          <a:xfrm>
            <a:off x="749260" y="3387328"/>
            <a:ext cx="4028599" cy="1369695"/>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El iris es un músculo circular con pigmentos que le dan su color característico. Su función principal es controlar el tamaño de la pupila.</a:t>
            </a:r>
            <a:endParaRPr lang="en-US" sz="1686" dirty="0"/>
          </a:p>
        </p:txBody>
      </p:sp>
      <p:sp>
        <p:nvSpPr>
          <p:cNvPr id="7" name="Text 5"/>
          <p:cNvSpPr/>
          <p:nvPr/>
        </p:nvSpPr>
        <p:spPr>
          <a:xfrm>
            <a:off x="5307687" y="2816423"/>
            <a:ext cx="2854643" cy="356830"/>
          </a:xfrm>
          <a:prstGeom prst="rect">
            <a:avLst/>
          </a:prstGeom>
          <a:noFill/>
          <a:ln/>
        </p:spPr>
        <p:txBody>
          <a:bodyPr wrap="none" rtlCol="0" anchor="t"/>
          <a:lstStyle/>
          <a:p>
            <a:pPr marL="0" indent="0">
              <a:lnSpc>
                <a:spcPts val="2810"/>
              </a:lnSpc>
              <a:buNone/>
            </a:pPr>
            <a:r>
              <a:rPr lang="en-US" sz="2248" b="1" dirty="0">
                <a:solidFill>
                  <a:srgbClr val="FFB393"/>
                </a:solidFill>
                <a:latin typeface="Brygada 1918" pitchFamily="34" charset="0"/>
                <a:ea typeface="Brygada 1918" pitchFamily="34" charset="-122"/>
                <a:cs typeface="Brygada 1918" pitchFamily="34" charset="-120"/>
              </a:rPr>
              <a:t>La pupila</a:t>
            </a:r>
            <a:endParaRPr lang="en-US" sz="2248" dirty="0"/>
          </a:p>
        </p:txBody>
      </p:sp>
      <p:sp>
        <p:nvSpPr>
          <p:cNvPr id="8" name="Text 6"/>
          <p:cNvSpPr/>
          <p:nvPr/>
        </p:nvSpPr>
        <p:spPr>
          <a:xfrm>
            <a:off x="5307687" y="3387328"/>
            <a:ext cx="4028599" cy="3081814"/>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La pupila es la apertura central del iris, que se dilata o contrae para regular la cantidad de luz que entra en el ojo. En condiciones de poca luz, la pupila se dilata para permitir que entre más luz, mientras que en ambientes brillantes, la pupila se contrae para reducir la entrada de luz.</a:t>
            </a:r>
            <a:endParaRPr lang="en-US" sz="1686" dirty="0"/>
          </a:p>
        </p:txBody>
      </p:sp>
      <p:sp>
        <p:nvSpPr>
          <p:cNvPr id="9" name="Text 7"/>
          <p:cNvSpPr/>
          <p:nvPr/>
        </p:nvSpPr>
        <p:spPr>
          <a:xfrm>
            <a:off x="9866114" y="2816423"/>
            <a:ext cx="2854643" cy="356830"/>
          </a:xfrm>
          <a:prstGeom prst="rect">
            <a:avLst/>
          </a:prstGeom>
          <a:noFill/>
          <a:ln/>
        </p:spPr>
        <p:txBody>
          <a:bodyPr wrap="none" rtlCol="0" anchor="t"/>
          <a:lstStyle/>
          <a:p>
            <a:pPr marL="0" indent="0">
              <a:lnSpc>
                <a:spcPts val="2810"/>
              </a:lnSpc>
              <a:buNone/>
            </a:pPr>
            <a:r>
              <a:rPr lang="en-US" sz="2248" b="1" dirty="0">
                <a:solidFill>
                  <a:srgbClr val="FFB393"/>
                </a:solidFill>
                <a:latin typeface="Brygada 1918" pitchFamily="34" charset="0"/>
                <a:ea typeface="Brygada 1918" pitchFamily="34" charset="-122"/>
                <a:cs typeface="Brygada 1918" pitchFamily="34" charset="-120"/>
              </a:rPr>
              <a:t>Control de la luz</a:t>
            </a:r>
            <a:endParaRPr lang="en-US" sz="2248" dirty="0"/>
          </a:p>
        </p:txBody>
      </p:sp>
      <p:sp>
        <p:nvSpPr>
          <p:cNvPr id="10" name="Text 8"/>
          <p:cNvSpPr/>
          <p:nvPr/>
        </p:nvSpPr>
        <p:spPr>
          <a:xfrm>
            <a:off x="9866114" y="3387328"/>
            <a:ext cx="4028599" cy="3081814"/>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Este mecanismo de control de la luz es esencial para la visión clara. En ambientes oscuros, la pupila se dilata para permitir que entre más luz, mejorando la visión en la oscuridad. En ambientes brillantes, la pupila se contrae para reducir la entrada de luz, evitando el deslumbramiento.</a:t>
            </a:r>
            <a:endParaRPr lang="en-US" sz="1686"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32577"/>
          </a:xfrm>
          <a:prstGeom prst="rect">
            <a:avLst/>
          </a:prstGeom>
          <a:solidFill>
            <a:srgbClr val="5C2438"/>
          </a:solidFill>
          <a:ln/>
        </p:spPr>
      </p:sp>
      <p:pic>
        <p:nvPicPr>
          <p:cNvPr id="4" name="Image 0" descr="preencoded.png"/>
          <p:cNvPicPr>
            <a:picLocks noChangeAspect="1"/>
          </p:cNvPicPr>
          <p:nvPr/>
        </p:nvPicPr>
        <p:blipFill>
          <a:blip r:embed="rId3"/>
          <a:stretch>
            <a:fillRect/>
          </a:stretch>
        </p:blipFill>
        <p:spPr>
          <a:xfrm>
            <a:off x="9144000" y="0"/>
            <a:ext cx="5486400" cy="8232577"/>
          </a:xfrm>
          <a:prstGeom prst="rect">
            <a:avLst/>
          </a:prstGeom>
        </p:spPr>
      </p:pic>
      <p:pic>
        <p:nvPicPr>
          <p:cNvPr id="5" name="Image 1" descr="preencoded.png"/>
          <p:cNvPicPr>
            <a:picLocks noChangeAspect="1"/>
          </p:cNvPicPr>
          <p:nvPr/>
        </p:nvPicPr>
        <p:blipFill>
          <a:blip r:embed="rId4"/>
          <a:stretch>
            <a:fillRect/>
          </a:stretch>
        </p:blipFill>
        <p:spPr>
          <a:xfrm>
            <a:off x="9406890" y="1635919"/>
            <a:ext cx="4960620" cy="4960620"/>
          </a:xfrm>
          <a:prstGeom prst="rect">
            <a:avLst/>
          </a:prstGeom>
        </p:spPr>
      </p:pic>
      <p:sp>
        <p:nvSpPr>
          <p:cNvPr id="6" name="Text 2"/>
          <p:cNvSpPr/>
          <p:nvPr/>
        </p:nvSpPr>
        <p:spPr>
          <a:xfrm>
            <a:off x="736402" y="578525"/>
            <a:ext cx="7391519" cy="701278"/>
          </a:xfrm>
          <a:prstGeom prst="rect">
            <a:avLst/>
          </a:prstGeom>
          <a:noFill/>
          <a:ln/>
        </p:spPr>
        <p:txBody>
          <a:bodyPr wrap="none" rtlCol="0" anchor="t"/>
          <a:lstStyle/>
          <a:p>
            <a:pPr marL="0" indent="0">
              <a:lnSpc>
                <a:spcPts val="5522"/>
              </a:lnSpc>
              <a:buNone/>
            </a:pPr>
            <a:r>
              <a:rPr lang="en-US" sz="4418" b="1" dirty="0">
                <a:solidFill>
                  <a:srgbClr val="FFB393"/>
                </a:solidFill>
                <a:latin typeface="Brygada 1918" pitchFamily="34" charset="0"/>
                <a:ea typeface="Brygada 1918" pitchFamily="34" charset="-122"/>
                <a:cs typeface="Brygada 1918" pitchFamily="34" charset="-120"/>
              </a:rPr>
              <a:t>El cristalino: enfoque visual</a:t>
            </a:r>
            <a:endParaRPr lang="en-US" sz="4418" dirty="0"/>
          </a:p>
        </p:txBody>
      </p:sp>
      <p:pic>
        <p:nvPicPr>
          <p:cNvPr id="7" name="Image 2" descr="preencoded.png"/>
          <p:cNvPicPr>
            <a:picLocks noChangeAspect="1"/>
          </p:cNvPicPr>
          <p:nvPr/>
        </p:nvPicPr>
        <p:blipFill>
          <a:blip r:embed="rId5"/>
          <a:stretch>
            <a:fillRect/>
          </a:stretch>
        </p:blipFill>
        <p:spPr>
          <a:xfrm>
            <a:off x="736402" y="1595318"/>
            <a:ext cx="1051917" cy="1907381"/>
          </a:xfrm>
          <a:prstGeom prst="rect">
            <a:avLst/>
          </a:prstGeom>
        </p:spPr>
      </p:pic>
      <p:sp>
        <p:nvSpPr>
          <p:cNvPr id="8" name="Text 3"/>
          <p:cNvSpPr/>
          <p:nvPr/>
        </p:nvSpPr>
        <p:spPr>
          <a:xfrm>
            <a:off x="2103834" y="1805702"/>
            <a:ext cx="2805351" cy="350639"/>
          </a:xfrm>
          <a:prstGeom prst="rect">
            <a:avLst/>
          </a:prstGeom>
          <a:noFill/>
          <a:ln/>
        </p:spPr>
        <p:txBody>
          <a:bodyPr wrap="none" rtlCol="0" anchor="t"/>
          <a:lstStyle/>
          <a:p>
            <a:pPr marL="0" indent="0" algn="l">
              <a:lnSpc>
                <a:spcPts val="2761"/>
              </a:lnSpc>
              <a:buNone/>
            </a:pPr>
            <a:r>
              <a:rPr lang="en-US" sz="2209" b="1" dirty="0">
                <a:solidFill>
                  <a:srgbClr val="F4CAB8"/>
                </a:solidFill>
                <a:latin typeface="Brygada 1918" pitchFamily="34" charset="0"/>
                <a:ea typeface="Brygada 1918" pitchFamily="34" charset="-122"/>
                <a:cs typeface="Brygada 1918" pitchFamily="34" charset="-120"/>
              </a:rPr>
              <a:t>Forma flexible</a:t>
            </a:r>
            <a:endParaRPr lang="en-US" sz="2209" dirty="0"/>
          </a:p>
        </p:txBody>
      </p:sp>
      <p:sp>
        <p:nvSpPr>
          <p:cNvPr id="9" name="Text 4"/>
          <p:cNvSpPr/>
          <p:nvPr/>
        </p:nvSpPr>
        <p:spPr>
          <a:xfrm>
            <a:off x="2103834" y="2282547"/>
            <a:ext cx="6303764" cy="1009769"/>
          </a:xfrm>
          <a:prstGeom prst="rect">
            <a:avLst/>
          </a:prstGeom>
          <a:noFill/>
          <a:ln/>
        </p:spPr>
        <p:txBody>
          <a:bodyPr wrap="square" rtlCol="0" anchor="t"/>
          <a:lstStyle/>
          <a:p>
            <a:pPr marL="0" indent="0" algn="l">
              <a:lnSpc>
                <a:spcPts val="2651"/>
              </a:lnSpc>
              <a:buNone/>
            </a:pPr>
            <a:r>
              <a:rPr lang="en-US" sz="1657" dirty="0">
                <a:solidFill>
                  <a:srgbClr val="F4CAB8"/>
                </a:solidFill>
                <a:latin typeface="Montserrat" pitchFamily="34" charset="0"/>
                <a:ea typeface="Montserrat" pitchFamily="34" charset="-122"/>
                <a:cs typeface="Montserrat" pitchFamily="34" charset="-120"/>
              </a:rPr>
              <a:t>El cristalino es una lente biconvexa que puede cambiar su forma para enfocar objetos a diferentes distancias. Esta capacidad se denomina acomodación.</a:t>
            </a:r>
            <a:endParaRPr lang="en-US" sz="1657" dirty="0"/>
          </a:p>
        </p:txBody>
      </p:sp>
      <p:pic>
        <p:nvPicPr>
          <p:cNvPr id="10" name="Image 3" descr="preencoded.png"/>
          <p:cNvPicPr>
            <a:picLocks noChangeAspect="1"/>
          </p:cNvPicPr>
          <p:nvPr/>
        </p:nvPicPr>
        <p:blipFill>
          <a:blip r:embed="rId6"/>
          <a:stretch>
            <a:fillRect/>
          </a:stretch>
        </p:blipFill>
        <p:spPr>
          <a:xfrm>
            <a:off x="736402" y="3502700"/>
            <a:ext cx="1051917" cy="2243971"/>
          </a:xfrm>
          <a:prstGeom prst="rect">
            <a:avLst/>
          </a:prstGeom>
        </p:spPr>
      </p:pic>
      <p:sp>
        <p:nvSpPr>
          <p:cNvPr id="11" name="Text 5"/>
          <p:cNvSpPr/>
          <p:nvPr/>
        </p:nvSpPr>
        <p:spPr>
          <a:xfrm>
            <a:off x="2103834" y="3713083"/>
            <a:ext cx="3824288" cy="350639"/>
          </a:xfrm>
          <a:prstGeom prst="rect">
            <a:avLst/>
          </a:prstGeom>
          <a:noFill/>
          <a:ln/>
        </p:spPr>
        <p:txBody>
          <a:bodyPr wrap="none" rtlCol="0" anchor="t"/>
          <a:lstStyle/>
          <a:p>
            <a:pPr marL="0" indent="0" algn="l">
              <a:lnSpc>
                <a:spcPts val="2761"/>
              </a:lnSpc>
              <a:buNone/>
            </a:pPr>
            <a:r>
              <a:rPr lang="en-US" sz="2209" b="1" dirty="0">
                <a:solidFill>
                  <a:srgbClr val="F4CAB8"/>
                </a:solidFill>
                <a:latin typeface="Brygada 1918" pitchFamily="34" charset="0"/>
                <a:ea typeface="Brygada 1918" pitchFamily="34" charset="-122"/>
                <a:cs typeface="Brygada 1918" pitchFamily="34" charset="-120"/>
              </a:rPr>
              <a:t>Enfoque de objetos cercanos</a:t>
            </a:r>
            <a:endParaRPr lang="en-US" sz="2209" dirty="0"/>
          </a:p>
        </p:txBody>
      </p:sp>
      <p:sp>
        <p:nvSpPr>
          <p:cNvPr id="12" name="Text 6"/>
          <p:cNvSpPr/>
          <p:nvPr/>
        </p:nvSpPr>
        <p:spPr>
          <a:xfrm>
            <a:off x="2103834" y="4189928"/>
            <a:ext cx="6303764" cy="1346359"/>
          </a:xfrm>
          <a:prstGeom prst="rect">
            <a:avLst/>
          </a:prstGeom>
          <a:noFill/>
          <a:ln/>
        </p:spPr>
        <p:txBody>
          <a:bodyPr wrap="square" rtlCol="0" anchor="t"/>
          <a:lstStyle/>
          <a:p>
            <a:pPr marL="0" indent="0" algn="l">
              <a:lnSpc>
                <a:spcPts val="2651"/>
              </a:lnSpc>
              <a:buNone/>
            </a:pPr>
            <a:r>
              <a:rPr lang="en-US" sz="1657" dirty="0">
                <a:solidFill>
                  <a:srgbClr val="F4CAB8"/>
                </a:solidFill>
                <a:latin typeface="Montserrat" pitchFamily="34" charset="0"/>
                <a:ea typeface="Montserrat" pitchFamily="34" charset="-122"/>
                <a:cs typeface="Montserrat" pitchFamily="34" charset="-120"/>
              </a:rPr>
              <a:t>Cuando miramos objetos cercanos, los músculos ciliares se contraen, haciendo que el cristalino se vuelva más redondo y grueso, lo que permite enfocar la imagen en la retina.</a:t>
            </a:r>
            <a:endParaRPr lang="en-US" sz="1657" dirty="0"/>
          </a:p>
        </p:txBody>
      </p:sp>
      <p:pic>
        <p:nvPicPr>
          <p:cNvPr id="13" name="Image 4" descr="preencoded.png"/>
          <p:cNvPicPr>
            <a:picLocks noChangeAspect="1"/>
          </p:cNvPicPr>
          <p:nvPr/>
        </p:nvPicPr>
        <p:blipFill>
          <a:blip r:embed="rId7"/>
          <a:stretch>
            <a:fillRect/>
          </a:stretch>
        </p:blipFill>
        <p:spPr>
          <a:xfrm>
            <a:off x="736402" y="5746671"/>
            <a:ext cx="1051917" cy="1907381"/>
          </a:xfrm>
          <a:prstGeom prst="rect">
            <a:avLst/>
          </a:prstGeom>
        </p:spPr>
      </p:pic>
      <p:sp>
        <p:nvSpPr>
          <p:cNvPr id="14" name="Text 7"/>
          <p:cNvSpPr/>
          <p:nvPr/>
        </p:nvSpPr>
        <p:spPr>
          <a:xfrm>
            <a:off x="2103834" y="5957054"/>
            <a:ext cx="3572589" cy="350639"/>
          </a:xfrm>
          <a:prstGeom prst="rect">
            <a:avLst/>
          </a:prstGeom>
          <a:noFill/>
          <a:ln/>
        </p:spPr>
        <p:txBody>
          <a:bodyPr wrap="none" rtlCol="0" anchor="t"/>
          <a:lstStyle/>
          <a:p>
            <a:pPr marL="0" indent="0" algn="l">
              <a:lnSpc>
                <a:spcPts val="2761"/>
              </a:lnSpc>
              <a:buNone/>
            </a:pPr>
            <a:r>
              <a:rPr lang="en-US" sz="2209" b="1" dirty="0">
                <a:solidFill>
                  <a:srgbClr val="F4CAB8"/>
                </a:solidFill>
                <a:latin typeface="Brygada 1918" pitchFamily="34" charset="0"/>
                <a:ea typeface="Brygada 1918" pitchFamily="34" charset="-122"/>
                <a:cs typeface="Brygada 1918" pitchFamily="34" charset="-120"/>
              </a:rPr>
              <a:t>Enfoque de objetos lejanos</a:t>
            </a:r>
            <a:endParaRPr lang="en-US" sz="2209" dirty="0"/>
          </a:p>
        </p:txBody>
      </p:sp>
      <p:sp>
        <p:nvSpPr>
          <p:cNvPr id="15" name="Text 8"/>
          <p:cNvSpPr/>
          <p:nvPr/>
        </p:nvSpPr>
        <p:spPr>
          <a:xfrm>
            <a:off x="2103834" y="6433899"/>
            <a:ext cx="6303764" cy="1009769"/>
          </a:xfrm>
          <a:prstGeom prst="rect">
            <a:avLst/>
          </a:prstGeom>
          <a:noFill/>
          <a:ln/>
        </p:spPr>
        <p:txBody>
          <a:bodyPr wrap="square" rtlCol="0" anchor="t"/>
          <a:lstStyle/>
          <a:p>
            <a:pPr marL="0" indent="0" algn="l">
              <a:lnSpc>
                <a:spcPts val="2651"/>
              </a:lnSpc>
              <a:buNone/>
            </a:pPr>
            <a:r>
              <a:rPr lang="en-US" sz="1657" dirty="0">
                <a:solidFill>
                  <a:srgbClr val="F4CAB8"/>
                </a:solidFill>
                <a:latin typeface="Montserrat" pitchFamily="34" charset="0"/>
                <a:ea typeface="Montserrat" pitchFamily="34" charset="-122"/>
                <a:cs typeface="Montserrat" pitchFamily="34" charset="-120"/>
              </a:rPr>
              <a:t>Cuando miramos objetos lejanos, los músculos ciliares se relajan, permitiendo que el cristalino se aplane. Esto facilita el enfoque de objetos distantes.</a:t>
            </a:r>
            <a:endParaRPr lang="en-US" sz="1657" dirty="0"/>
          </a:p>
        </p:txBody>
      </p:sp>
      <p:pic>
        <p:nvPicPr>
          <p:cNvPr id="16"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11533" y="2293144"/>
            <a:ext cx="4951214" cy="3643313"/>
          </a:xfrm>
          <a:prstGeom prst="rect">
            <a:avLst/>
          </a:prstGeom>
        </p:spPr>
      </p:pic>
      <p:sp>
        <p:nvSpPr>
          <p:cNvPr id="6" name="Text 2"/>
          <p:cNvSpPr/>
          <p:nvPr/>
        </p:nvSpPr>
        <p:spPr>
          <a:xfrm>
            <a:off x="749260" y="1319451"/>
            <a:ext cx="7645479" cy="1427083"/>
          </a:xfrm>
          <a:prstGeom prst="rect">
            <a:avLst/>
          </a:prstGeom>
          <a:noFill/>
          <a:ln/>
        </p:spPr>
        <p:txBody>
          <a:bodyPr wrap="square" rtlCol="0" anchor="t"/>
          <a:lstStyle/>
          <a:p>
            <a:pPr marL="0" indent="0">
              <a:lnSpc>
                <a:spcPts val="5620"/>
              </a:lnSpc>
              <a:buNone/>
            </a:pPr>
            <a:r>
              <a:rPr lang="en-US" sz="4496" b="1" dirty="0">
                <a:solidFill>
                  <a:srgbClr val="FFB393"/>
                </a:solidFill>
                <a:latin typeface="Brygada 1918" pitchFamily="34" charset="0"/>
                <a:ea typeface="Brygada 1918" pitchFamily="34" charset="-122"/>
                <a:cs typeface="Brygada 1918" pitchFamily="34" charset="-120"/>
              </a:rPr>
              <a:t>La retina: percepción de imágenes</a:t>
            </a:r>
            <a:endParaRPr lang="en-US" sz="4496" dirty="0"/>
          </a:p>
        </p:txBody>
      </p:sp>
      <p:sp>
        <p:nvSpPr>
          <p:cNvPr id="7" name="Shape 3"/>
          <p:cNvSpPr/>
          <p:nvPr/>
        </p:nvSpPr>
        <p:spPr>
          <a:xfrm>
            <a:off x="749260" y="3067645"/>
            <a:ext cx="7645479" cy="3842385"/>
          </a:xfrm>
          <a:prstGeom prst="roundRect">
            <a:avLst>
              <a:gd name="adj" fmla="val 836"/>
            </a:avLst>
          </a:prstGeom>
          <a:noFill/>
          <a:ln w="7620">
            <a:solidFill>
              <a:srgbClr val="FFFFFF">
                <a:alpha val="24000"/>
              </a:srgbClr>
            </a:solidFill>
            <a:prstDash val="solid"/>
          </a:ln>
        </p:spPr>
      </p:sp>
      <p:sp>
        <p:nvSpPr>
          <p:cNvPr id="8" name="Shape 4"/>
          <p:cNvSpPr/>
          <p:nvPr/>
        </p:nvSpPr>
        <p:spPr>
          <a:xfrm>
            <a:off x="756880" y="3075265"/>
            <a:ext cx="7630239" cy="956786"/>
          </a:xfrm>
          <a:prstGeom prst="rect">
            <a:avLst/>
          </a:prstGeom>
          <a:solidFill>
            <a:srgbClr val="FFFFFF">
              <a:alpha val="4000"/>
            </a:srgbClr>
          </a:solidFill>
          <a:ln/>
        </p:spPr>
      </p:sp>
      <p:sp>
        <p:nvSpPr>
          <p:cNvPr id="9" name="Text 5"/>
          <p:cNvSpPr/>
          <p:nvPr/>
        </p:nvSpPr>
        <p:spPr>
          <a:xfrm>
            <a:off x="970955" y="3211235"/>
            <a:ext cx="3383161" cy="342424"/>
          </a:xfrm>
          <a:prstGeom prst="rect">
            <a:avLst/>
          </a:prstGeom>
          <a:noFill/>
          <a:ln/>
        </p:spPr>
        <p:txBody>
          <a:bodyPr wrap="non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Capa de conos</a:t>
            </a:r>
            <a:endParaRPr lang="en-US" sz="1686" dirty="0"/>
          </a:p>
        </p:txBody>
      </p:sp>
      <p:sp>
        <p:nvSpPr>
          <p:cNvPr id="10" name="Text 6"/>
          <p:cNvSpPr/>
          <p:nvPr/>
        </p:nvSpPr>
        <p:spPr>
          <a:xfrm>
            <a:off x="4789884" y="3211235"/>
            <a:ext cx="3383161" cy="684848"/>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Perciben el color y la luz brillante</a:t>
            </a:r>
            <a:endParaRPr lang="en-US" sz="1686" dirty="0"/>
          </a:p>
        </p:txBody>
      </p:sp>
      <p:sp>
        <p:nvSpPr>
          <p:cNvPr id="11" name="Shape 7"/>
          <p:cNvSpPr/>
          <p:nvPr/>
        </p:nvSpPr>
        <p:spPr>
          <a:xfrm>
            <a:off x="756880" y="4032052"/>
            <a:ext cx="7630239" cy="956786"/>
          </a:xfrm>
          <a:prstGeom prst="rect">
            <a:avLst/>
          </a:prstGeom>
          <a:solidFill>
            <a:srgbClr val="000000">
              <a:alpha val="4000"/>
            </a:srgbClr>
          </a:solidFill>
          <a:ln/>
        </p:spPr>
      </p:sp>
      <p:sp>
        <p:nvSpPr>
          <p:cNvPr id="12" name="Text 8"/>
          <p:cNvSpPr/>
          <p:nvPr/>
        </p:nvSpPr>
        <p:spPr>
          <a:xfrm>
            <a:off x="970955" y="4168021"/>
            <a:ext cx="3383161" cy="342424"/>
          </a:xfrm>
          <a:prstGeom prst="rect">
            <a:avLst/>
          </a:prstGeom>
          <a:noFill/>
          <a:ln/>
        </p:spPr>
        <p:txBody>
          <a:bodyPr wrap="non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Capa de bastones</a:t>
            </a:r>
            <a:endParaRPr lang="en-US" sz="1686" dirty="0"/>
          </a:p>
        </p:txBody>
      </p:sp>
      <p:sp>
        <p:nvSpPr>
          <p:cNvPr id="13" name="Text 9"/>
          <p:cNvSpPr/>
          <p:nvPr/>
        </p:nvSpPr>
        <p:spPr>
          <a:xfrm>
            <a:off x="4789884" y="4168021"/>
            <a:ext cx="3383161" cy="684848"/>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Detecta la luz tenue y el movimiento</a:t>
            </a:r>
            <a:endParaRPr lang="en-US" sz="1686" dirty="0"/>
          </a:p>
        </p:txBody>
      </p:sp>
      <p:sp>
        <p:nvSpPr>
          <p:cNvPr id="14" name="Shape 10"/>
          <p:cNvSpPr/>
          <p:nvPr/>
        </p:nvSpPr>
        <p:spPr>
          <a:xfrm>
            <a:off x="756880" y="4988838"/>
            <a:ext cx="7630239" cy="956786"/>
          </a:xfrm>
          <a:prstGeom prst="rect">
            <a:avLst/>
          </a:prstGeom>
          <a:solidFill>
            <a:srgbClr val="FFFFFF">
              <a:alpha val="4000"/>
            </a:srgbClr>
          </a:solidFill>
          <a:ln/>
        </p:spPr>
      </p:sp>
      <p:sp>
        <p:nvSpPr>
          <p:cNvPr id="15" name="Text 11"/>
          <p:cNvSpPr/>
          <p:nvPr/>
        </p:nvSpPr>
        <p:spPr>
          <a:xfrm>
            <a:off x="970955" y="5124807"/>
            <a:ext cx="3383161" cy="342424"/>
          </a:xfrm>
          <a:prstGeom prst="rect">
            <a:avLst/>
          </a:prstGeom>
          <a:noFill/>
          <a:ln/>
        </p:spPr>
        <p:txBody>
          <a:bodyPr wrap="non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Capa bipolar</a:t>
            </a:r>
            <a:endParaRPr lang="en-US" sz="1686" dirty="0"/>
          </a:p>
        </p:txBody>
      </p:sp>
      <p:sp>
        <p:nvSpPr>
          <p:cNvPr id="16" name="Text 12"/>
          <p:cNvSpPr/>
          <p:nvPr/>
        </p:nvSpPr>
        <p:spPr>
          <a:xfrm>
            <a:off x="4789884" y="5124807"/>
            <a:ext cx="3383161" cy="684848"/>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Procesa la información de conos y bastones</a:t>
            </a:r>
            <a:endParaRPr lang="en-US" sz="1686" dirty="0"/>
          </a:p>
        </p:txBody>
      </p:sp>
      <p:sp>
        <p:nvSpPr>
          <p:cNvPr id="17" name="Shape 13"/>
          <p:cNvSpPr/>
          <p:nvPr/>
        </p:nvSpPr>
        <p:spPr>
          <a:xfrm>
            <a:off x="756880" y="5945624"/>
            <a:ext cx="7630239" cy="956786"/>
          </a:xfrm>
          <a:prstGeom prst="rect">
            <a:avLst/>
          </a:prstGeom>
          <a:solidFill>
            <a:srgbClr val="000000">
              <a:alpha val="4000"/>
            </a:srgbClr>
          </a:solidFill>
          <a:ln/>
        </p:spPr>
      </p:sp>
      <p:sp>
        <p:nvSpPr>
          <p:cNvPr id="18" name="Text 14"/>
          <p:cNvSpPr/>
          <p:nvPr/>
        </p:nvSpPr>
        <p:spPr>
          <a:xfrm>
            <a:off x="970955" y="6081593"/>
            <a:ext cx="3383161" cy="342424"/>
          </a:xfrm>
          <a:prstGeom prst="rect">
            <a:avLst/>
          </a:prstGeom>
          <a:noFill/>
          <a:ln/>
        </p:spPr>
        <p:txBody>
          <a:bodyPr wrap="non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Capa ganglionar</a:t>
            </a:r>
            <a:endParaRPr lang="en-US" sz="1686" dirty="0"/>
          </a:p>
        </p:txBody>
      </p:sp>
      <p:sp>
        <p:nvSpPr>
          <p:cNvPr id="19" name="Text 15"/>
          <p:cNvSpPr/>
          <p:nvPr/>
        </p:nvSpPr>
        <p:spPr>
          <a:xfrm>
            <a:off x="4789884" y="6081593"/>
            <a:ext cx="3383161" cy="684848"/>
          </a:xfrm>
          <a:prstGeom prst="rect">
            <a:avLst/>
          </a:prstGeom>
          <a:noFill/>
          <a:ln/>
        </p:spPr>
        <p:txBody>
          <a:bodyPr wrap="square" rtlCol="0" anchor="t"/>
          <a:lstStyle/>
          <a:p>
            <a:pPr marL="0" indent="0">
              <a:lnSpc>
                <a:spcPts val="2697"/>
              </a:lnSpc>
              <a:buNone/>
            </a:pPr>
            <a:r>
              <a:rPr lang="en-US" sz="1686" dirty="0">
                <a:solidFill>
                  <a:srgbClr val="F4CAB8"/>
                </a:solidFill>
                <a:latin typeface="Montserrat" pitchFamily="34" charset="0"/>
                <a:ea typeface="Montserrat" pitchFamily="34" charset="-122"/>
                <a:cs typeface="Montserrat" pitchFamily="34" charset="-120"/>
              </a:rPr>
              <a:t>Genera señales nerviosas para el cerebro</a:t>
            </a:r>
            <a:endParaRPr lang="en-US" sz="1686" dirty="0"/>
          </a:p>
        </p:txBody>
      </p:sp>
      <p:pic>
        <p:nvPicPr>
          <p:cNvPr id="20"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3598" y="2255520"/>
            <a:ext cx="5059085" cy="3718441"/>
          </a:xfrm>
          <a:prstGeom prst="rect">
            <a:avLst/>
          </a:prstGeom>
        </p:spPr>
      </p:pic>
      <p:sp>
        <p:nvSpPr>
          <p:cNvPr id="6" name="Text 2"/>
          <p:cNvSpPr/>
          <p:nvPr/>
        </p:nvSpPr>
        <p:spPr>
          <a:xfrm>
            <a:off x="6084451" y="606028"/>
            <a:ext cx="7947898" cy="1139428"/>
          </a:xfrm>
          <a:prstGeom prst="rect">
            <a:avLst/>
          </a:prstGeom>
          <a:noFill/>
          <a:ln/>
        </p:spPr>
        <p:txBody>
          <a:bodyPr wrap="square" rtlCol="0" anchor="t"/>
          <a:lstStyle/>
          <a:p>
            <a:pPr marL="0" indent="0">
              <a:lnSpc>
                <a:spcPts val="4486"/>
              </a:lnSpc>
              <a:buNone/>
            </a:pPr>
            <a:r>
              <a:rPr lang="en-US" sz="3589" b="1" dirty="0">
                <a:solidFill>
                  <a:srgbClr val="FFB393"/>
                </a:solidFill>
                <a:latin typeface="Brygada 1918" pitchFamily="34" charset="0"/>
                <a:ea typeface="Brygada 1918" pitchFamily="34" charset="-122"/>
                <a:cs typeface="Brygada 1918" pitchFamily="34" charset="-120"/>
              </a:rPr>
              <a:t>El nervio óptico: transmisión de señales</a:t>
            </a:r>
            <a:endParaRPr lang="en-US" sz="3589" dirty="0"/>
          </a:p>
        </p:txBody>
      </p:sp>
      <p:pic>
        <p:nvPicPr>
          <p:cNvPr id="7" name="Image 2" descr="preencoded.png"/>
          <p:cNvPicPr>
            <a:picLocks noChangeAspect="1"/>
          </p:cNvPicPr>
          <p:nvPr/>
        </p:nvPicPr>
        <p:blipFill>
          <a:blip r:embed="rId5"/>
          <a:stretch>
            <a:fillRect/>
          </a:stretch>
        </p:blipFill>
        <p:spPr>
          <a:xfrm>
            <a:off x="6084451" y="2001798"/>
            <a:ext cx="427196" cy="427196"/>
          </a:xfrm>
          <a:prstGeom prst="rect">
            <a:avLst/>
          </a:prstGeom>
        </p:spPr>
      </p:pic>
      <p:sp>
        <p:nvSpPr>
          <p:cNvPr id="8" name="Text 3"/>
          <p:cNvSpPr/>
          <p:nvPr/>
        </p:nvSpPr>
        <p:spPr>
          <a:xfrm>
            <a:off x="6084451" y="2599849"/>
            <a:ext cx="3115389" cy="284798"/>
          </a:xfrm>
          <a:prstGeom prst="rect">
            <a:avLst/>
          </a:prstGeom>
          <a:noFill/>
          <a:ln/>
        </p:spPr>
        <p:txBody>
          <a:bodyPr wrap="none" rtlCol="0" anchor="t"/>
          <a:lstStyle/>
          <a:p>
            <a:pPr marL="0" indent="0" algn="l">
              <a:lnSpc>
                <a:spcPts val="2243"/>
              </a:lnSpc>
              <a:buNone/>
            </a:pPr>
            <a:r>
              <a:rPr lang="en-US" sz="1794" b="1" dirty="0">
                <a:solidFill>
                  <a:srgbClr val="F4CAB8"/>
                </a:solidFill>
                <a:latin typeface="Brygada 1918" pitchFamily="34" charset="0"/>
                <a:ea typeface="Brygada 1918" pitchFamily="34" charset="-122"/>
                <a:cs typeface="Brygada 1918" pitchFamily="34" charset="-120"/>
              </a:rPr>
              <a:t>Transmisión de información</a:t>
            </a:r>
            <a:endParaRPr lang="en-US" sz="1794" dirty="0"/>
          </a:p>
        </p:txBody>
      </p:sp>
      <p:sp>
        <p:nvSpPr>
          <p:cNvPr id="9" name="Text 4"/>
          <p:cNvSpPr/>
          <p:nvPr/>
        </p:nvSpPr>
        <p:spPr>
          <a:xfrm>
            <a:off x="6084451" y="2987159"/>
            <a:ext cx="7947898" cy="546735"/>
          </a:xfrm>
          <a:prstGeom prst="rect">
            <a:avLst/>
          </a:prstGeom>
          <a:noFill/>
          <a:ln/>
        </p:spPr>
        <p:txBody>
          <a:bodyPr wrap="square" rtlCol="0" anchor="t"/>
          <a:lstStyle/>
          <a:p>
            <a:pPr marL="0" indent="0" algn="l">
              <a:lnSpc>
                <a:spcPts val="2153"/>
              </a:lnSpc>
              <a:buNone/>
            </a:pPr>
            <a:r>
              <a:rPr lang="en-US" sz="1346" dirty="0">
                <a:solidFill>
                  <a:srgbClr val="F4CAB8"/>
                </a:solidFill>
                <a:latin typeface="Montserrat" pitchFamily="34" charset="0"/>
                <a:ea typeface="Montserrat" pitchFamily="34" charset="-122"/>
                <a:cs typeface="Montserrat" pitchFamily="34" charset="-120"/>
              </a:rPr>
              <a:t>El nervio óptico es un haz de fibras nerviosas que transmite la información visual desde la retina al cerebro.</a:t>
            </a:r>
            <a:endParaRPr lang="en-US" sz="1346" dirty="0"/>
          </a:p>
        </p:txBody>
      </p:sp>
      <p:pic>
        <p:nvPicPr>
          <p:cNvPr id="10" name="Image 3" descr="preencoded.png"/>
          <p:cNvPicPr>
            <a:picLocks noChangeAspect="1"/>
          </p:cNvPicPr>
          <p:nvPr/>
        </p:nvPicPr>
        <p:blipFill>
          <a:blip r:embed="rId6"/>
          <a:stretch>
            <a:fillRect/>
          </a:stretch>
        </p:blipFill>
        <p:spPr>
          <a:xfrm>
            <a:off x="6084451" y="4046577"/>
            <a:ext cx="427196" cy="427196"/>
          </a:xfrm>
          <a:prstGeom prst="rect">
            <a:avLst/>
          </a:prstGeom>
        </p:spPr>
      </p:pic>
      <p:sp>
        <p:nvSpPr>
          <p:cNvPr id="11" name="Text 5"/>
          <p:cNvSpPr/>
          <p:nvPr/>
        </p:nvSpPr>
        <p:spPr>
          <a:xfrm>
            <a:off x="6084451" y="4644628"/>
            <a:ext cx="3050500" cy="284798"/>
          </a:xfrm>
          <a:prstGeom prst="rect">
            <a:avLst/>
          </a:prstGeom>
          <a:noFill/>
          <a:ln/>
        </p:spPr>
        <p:txBody>
          <a:bodyPr wrap="none" rtlCol="0" anchor="t"/>
          <a:lstStyle/>
          <a:p>
            <a:pPr marL="0" indent="0" algn="l">
              <a:lnSpc>
                <a:spcPts val="2243"/>
              </a:lnSpc>
              <a:buNone/>
            </a:pPr>
            <a:r>
              <a:rPr lang="en-US" sz="1794" b="1" dirty="0">
                <a:solidFill>
                  <a:srgbClr val="F4CAB8"/>
                </a:solidFill>
                <a:latin typeface="Brygada 1918" pitchFamily="34" charset="0"/>
                <a:ea typeface="Brygada 1918" pitchFamily="34" charset="-122"/>
                <a:cs typeface="Brygada 1918" pitchFamily="34" charset="-120"/>
              </a:rPr>
              <a:t>Interpretación de imágenes</a:t>
            </a:r>
            <a:endParaRPr lang="en-US" sz="1794" dirty="0"/>
          </a:p>
        </p:txBody>
      </p:sp>
      <p:sp>
        <p:nvSpPr>
          <p:cNvPr id="12" name="Text 6"/>
          <p:cNvSpPr/>
          <p:nvPr/>
        </p:nvSpPr>
        <p:spPr>
          <a:xfrm>
            <a:off x="6084451" y="5031938"/>
            <a:ext cx="7947898" cy="546735"/>
          </a:xfrm>
          <a:prstGeom prst="rect">
            <a:avLst/>
          </a:prstGeom>
          <a:noFill/>
          <a:ln/>
        </p:spPr>
        <p:txBody>
          <a:bodyPr wrap="square" rtlCol="0" anchor="t"/>
          <a:lstStyle/>
          <a:p>
            <a:pPr marL="0" indent="0" algn="l">
              <a:lnSpc>
                <a:spcPts val="2153"/>
              </a:lnSpc>
              <a:buNone/>
            </a:pPr>
            <a:r>
              <a:rPr lang="en-US" sz="1346" dirty="0">
                <a:solidFill>
                  <a:srgbClr val="F4CAB8"/>
                </a:solidFill>
                <a:latin typeface="Montserrat" pitchFamily="34" charset="0"/>
                <a:ea typeface="Montserrat" pitchFamily="34" charset="-122"/>
                <a:cs typeface="Montserrat" pitchFamily="34" charset="-120"/>
              </a:rPr>
              <a:t>En el cerebro, la información visual se procesa y se interpreta, permitiéndonos comprender y ver el mundo que nos rodea.</a:t>
            </a:r>
            <a:endParaRPr lang="en-US" sz="1346" dirty="0"/>
          </a:p>
        </p:txBody>
      </p:sp>
      <p:pic>
        <p:nvPicPr>
          <p:cNvPr id="13" name="Image 4" descr="preencoded.png"/>
          <p:cNvPicPr>
            <a:picLocks noChangeAspect="1"/>
          </p:cNvPicPr>
          <p:nvPr/>
        </p:nvPicPr>
        <p:blipFill>
          <a:blip r:embed="rId7"/>
          <a:stretch>
            <a:fillRect/>
          </a:stretch>
        </p:blipFill>
        <p:spPr>
          <a:xfrm>
            <a:off x="6084451" y="6091357"/>
            <a:ext cx="427196" cy="427196"/>
          </a:xfrm>
          <a:prstGeom prst="rect">
            <a:avLst/>
          </a:prstGeom>
        </p:spPr>
      </p:pic>
      <p:sp>
        <p:nvSpPr>
          <p:cNvPr id="14" name="Text 7"/>
          <p:cNvSpPr/>
          <p:nvPr/>
        </p:nvSpPr>
        <p:spPr>
          <a:xfrm>
            <a:off x="6084451" y="6689408"/>
            <a:ext cx="2278618" cy="284798"/>
          </a:xfrm>
          <a:prstGeom prst="rect">
            <a:avLst/>
          </a:prstGeom>
          <a:noFill/>
          <a:ln/>
        </p:spPr>
        <p:txBody>
          <a:bodyPr wrap="none" rtlCol="0" anchor="t"/>
          <a:lstStyle/>
          <a:p>
            <a:pPr marL="0" indent="0" algn="l">
              <a:lnSpc>
                <a:spcPts val="2243"/>
              </a:lnSpc>
              <a:buNone/>
            </a:pPr>
            <a:r>
              <a:rPr lang="en-US" sz="1794" b="1" dirty="0">
                <a:solidFill>
                  <a:srgbClr val="F4CAB8"/>
                </a:solidFill>
                <a:latin typeface="Brygada 1918" pitchFamily="34" charset="0"/>
                <a:ea typeface="Brygada 1918" pitchFamily="34" charset="-122"/>
                <a:cs typeface="Brygada 1918" pitchFamily="34" charset="-120"/>
              </a:rPr>
              <a:t>Señales nerviosas</a:t>
            </a:r>
            <a:endParaRPr lang="en-US" sz="1794" dirty="0"/>
          </a:p>
        </p:txBody>
      </p:sp>
      <p:sp>
        <p:nvSpPr>
          <p:cNvPr id="15" name="Text 8"/>
          <p:cNvSpPr/>
          <p:nvPr/>
        </p:nvSpPr>
        <p:spPr>
          <a:xfrm>
            <a:off x="6084451" y="7076718"/>
            <a:ext cx="7947898" cy="546735"/>
          </a:xfrm>
          <a:prstGeom prst="rect">
            <a:avLst/>
          </a:prstGeom>
          <a:noFill/>
          <a:ln/>
        </p:spPr>
        <p:txBody>
          <a:bodyPr wrap="square" rtlCol="0" anchor="t"/>
          <a:lstStyle/>
          <a:p>
            <a:pPr marL="0" indent="0" algn="l">
              <a:lnSpc>
                <a:spcPts val="2153"/>
              </a:lnSpc>
              <a:buNone/>
            </a:pPr>
            <a:r>
              <a:rPr lang="en-US" sz="1346" dirty="0">
                <a:solidFill>
                  <a:srgbClr val="F4CAB8"/>
                </a:solidFill>
                <a:latin typeface="Montserrat" pitchFamily="34" charset="0"/>
                <a:ea typeface="Montserrat" pitchFamily="34" charset="-122"/>
                <a:cs typeface="Montserrat" pitchFamily="34" charset="-120"/>
              </a:rPr>
              <a:t>Las señales nerviosas que viajan a través del nervio óptico son complejas y codifican información sobre el color, la forma, el movimiento y la intensidad de la luz.</a:t>
            </a:r>
            <a:endParaRPr lang="en-US" sz="1346" dirty="0"/>
          </a:p>
        </p:txBody>
      </p:sp>
      <p:pic>
        <p:nvPicPr>
          <p:cNvPr id="16"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46168" y="2420779"/>
            <a:ext cx="5082064" cy="3388043"/>
          </a:xfrm>
          <a:prstGeom prst="rect">
            <a:avLst/>
          </a:prstGeom>
        </p:spPr>
      </p:pic>
      <p:sp>
        <p:nvSpPr>
          <p:cNvPr id="6" name="Text 2"/>
          <p:cNvSpPr/>
          <p:nvPr/>
        </p:nvSpPr>
        <p:spPr>
          <a:xfrm>
            <a:off x="566261" y="1361718"/>
            <a:ext cx="6318647" cy="539353"/>
          </a:xfrm>
          <a:prstGeom prst="rect">
            <a:avLst/>
          </a:prstGeom>
          <a:noFill/>
          <a:ln/>
        </p:spPr>
        <p:txBody>
          <a:bodyPr wrap="none" rtlCol="0" anchor="t"/>
          <a:lstStyle/>
          <a:p>
            <a:pPr marL="0" indent="0">
              <a:lnSpc>
                <a:spcPts val="4247"/>
              </a:lnSpc>
              <a:buNone/>
            </a:pPr>
            <a:r>
              <a:rPr lang="en-US" sz="3398" b="1" dirty="0">
                <a:solidFill>
                  <a:srgbClr val="FFB393"/>
                </a:solidFill>
                <a:latin typeface="Brygada 1918" pitchFamily="34" charset="0"/>
                <a:ea typeface="Brygada 1918" pitchFamily="34" charset="-122"/>
                <a:cs typeface="Brygada 1918" pitchFamily="34" charset="-120"/>
              </a:rPr>
              <a:t>Importancia de la salud ocular</a:t>
            </a:r>
            <a:endParaRPr lang="en-US" sz="3398" dirty="0"/>
          </a:p>
        </p:txBody>
      </p:sp>
      <p:sp>
        <p:nvSpPr>
          <p:cNvPr id="7" name="Shape 3"/>
          <p:cNvSpPr/>
          <p:nvPr/>
        </p:nvSpPr>
        <p:spPr>
          <a:xfrm>
            <a:off x="797481" y="2143720"/>
            <a:ext cx="22860" cy="4724162"/>
          </a:xfrm>
          <a:prstGeom prst="roundRect">
            <a:avLst>
              <a:gd name="adj" fmla="val 106177"/>
            </a:avLst>
          </a:prstGeom>
          <a:solidFill>
            <a:srgbClr val="662E42"/>
          </a:solidFill>
          <a:ln/>
        </p:spPr>
      </p:sp>
      <p:sp>
        <p:nvSpPr>
          <p:cNvPr id="8" name="Shape 4"/>
          <p:cNvSpPr/>
          <p:nvPr/>
        </p:nvSpPr>
        <p:spPr>
          <a:xfrm>
            <a:off x="968038" y="2496145"/>
            <a:ext cx="566261" cy="22860"/>
          </a:xfrm>
          <a:prstGeom prst="roundRect">
            <a:avLst>
              <a:gd name="adj" fmla="val 106177"/>
            </a:avLst>
          </a:prstGeom>
          <a:solidFill>
            <a:srgbClr val="662E42"/>
          </a:solidFill>
          <a:ln/>
        </p:spPr>
      </p:sp>
      <p:sp>
        <p:nvSpPr>
          <p:cNvPr id="9" name="Shape 5"/>
          <p:cNvSpPr/>
          <p:nvPr/>
        </p:nvSpPr>
        <p:spPr>
          <a:xfrm>
            <a:off x="626924" y="2325648"/>
            <a:ext cx="363974" cy="363974"/>
          </a:xfrm>
          <a:prstGeom prst="roundRect">
            <a:avLst>
              <a:gd name="adj" fmla="val 6669"/>
            </a:avLst>
          </a:prstGeom>
          <a:solidFill>
            <a:srgbClr val="4D1529"/>
          </a:solidFill>
          <a:ln/>
        </p:spPr>
      </p:sp>
      <p:sp>
        <p:nvSpPr>
          <p:cNvPr id="10" name="Text 6"/>
          <p:cNvSpPr/>
          <p:nvPr/>
        </p:nvSpPr>
        <p:spPr>
          <a:xfrm>
            <a:off x="744200" y="2378154"/>
            <a:ext cx="129421" cy="258961"/>
          </a:xfrm>
          <a:prstGeom prst="rect">
            <a:avLst/>
          </a:prstGeom>
          <a:noFill/>
          <a:ln/>
        </p:spPr>
        <p:txBody>
          <a:bodyPr wrap="none" rtlCol="0" anchor="t"/>
          <a:lstStyle/>
          <a:p>
            <a:pPr marL="0" indent="0" algn="ctr">
              <a:lnSpc>
                <a:spcPts val="2039"/>
              </a:lnSpc>
              <a:buNone/>
            </a:pPr>
            <a:r>
              <a:rPr lang="en-US" sz="2039" b="1" dirty="0">
                <a:solidFill>
                  <a:srgbClr val="F4CAB8"/>
                </a:solidFill>
                <a:latin typeface="Brygada 1918" pitchFamily="34" charset="0"/>
                <a:ea typeface="Brygada 1918" pitchFamily="34" charset="-122"/>
                <a:cs typeface="Brygada 1918" pitchFamily="34" charset="-120"/>
              </a:rPr>
              <a:t>1</a:t>
            </a:r>
            <a:endParaRPr lang="en-US" sz="2039" dirty="0"/>
          </a:p>
        </p:txBody>
      </p:sp>
      <p:sp>
        <p:nvSpPr>
          <p:cNvPr id="11" name="Text 7"/>
          <p:cNvSpPr/>
          <p:nvPr/>
        </p:nvSpPr>
        <p:spPr>
          <a:xfrm>
            <a:off x="1698784" y="2305526"/>
            <a:ext cx="2157413" cy="269677"/>
          </a:xfrm>
          <a:prstGeom prst="rect">
            <a:avLst/>
          </a:prstGeom>
          <a:noFill/>
          <a:ln/>
        </p:spPr>
        <p:txBody>
          <a:bodyPr wrap="none" rtlCol="0" anchor="t"/>
          <a:lstStyle/>
          <a:p>
            <a:pPr marL="0" indent="0" algn="l">
              <a:lnSpc>
                <a:spcPts val="2124"/>
              </a:lnSpc>
              <a:buNone/>
            </a:pPr>
            <a:r>
              <a:rPr lang="en-US" sz="1699" b="1" dirty="0">
                <a:solidFill>
                  <a:srgbClr val="F4CAB8"/>
                </a:solidFill>
                <a:latin typeface="Brygada 1918" pitchFamily="34" charset="0"/>
                <a:ea typeface="Brygada 1918" pitchFamily="34" charset="-122"/>
                <a:cs typeface="Brygada 1918" pitchFamily="34" charset="-120"/>
              </a:rPr>
              <a:t>Visión clara</a:t>
            </a:r>
            <a:endParaRPr lang="en-US" sz="1699" dirty="0"/>
          </a:p>
        </p:txBody>
      </p:sp>
      <p:sp>
        <p:nvSpPr>
          <p:cNvPr id="12" name="Text 8"/>
          <p:cNvSpPr/>
          <p:nvPr/>
        </p:nvSpPr>
        <p:spPr>
          <a:xfrm>
            <a:off x="1698784" y="2672239"/>
            <a:ext cx="6878955" cy="776526"/>
          </a:xfrm>
          <a:prstGeom prst="rect">
            <a:avLst/>
          </a:prstGeom>
          <a:noFill/>
          <a:ln/>
        </p:spPr>
        <p:txBody>
          <a:bodyPr wrap="square" rtlCol="0" anchor="t"/>
          <a:lstStyle/>
          <a:p>
            <a:pPr marL="0" indent="0" algn="l">
              <a:lnSpc>
                <a:spcPts val="2039"/>
              </a:lnSpc>
              <a:buNone/>
            </a:pPr>
            <a:r>
              <a:rPr lang="en-US" sz="1274" dirty="0">
                <a:solidFill>
                  <a:srgbClr val="F4CAB8"/>
                </a:solidFill>
                <a:latin typeface="Montserrat" pitchFamily="34" charset="0"/>
                <a:ea typeface="Montserrat" pitchFamily="34" charset="-122"/>
                <a:cs typeface="Montserrat" pitchFamily="34" charset="-120"/>
              </a:rPr>
              <a:t>La salud ocular es fundamental para una vida plena y productiva. Tener una buena visión nos permite interactuar con el mundo, disfrutar de la belleza que nos rodea y realizar nuestras actividades diarias con facilidad.</a:t>
            </a:r>
            <a:endParaRPr lang="en-US" sz="1274" dirty="0"/>
          </a:p>
        </p:txBody>
      </p:sp>
      <p:sp>
        <p:nvSpPr>
          <p:cNvPr id="13" name="Shape 9"/>
          <p:cNvSpPr/>
          <p:nvPr/>
        </p:nvSpPr>
        <p:spPr>
          <a:xfrm>
            <a:off x="968038" y="4124801"/>
            <a:ext cx="566261" cy="22860"/>
          </a:xfrm>
          <a:prstGeom prst="roundRect">
            <a:avLst>
              <a:gd name="adj" fmla="val 106177"/>
            </a:avLst>
          </a:prstGeom>
          <a:solidFill>
            <a:srgbClr val="662E42"/>
          </a:solidFill>
          <a:ln/>
        </p:spPr>
      </p:sp>
      <p:sp>
        <p:nvSpPr>
          <p:cNvPr id="14" name="Shape 10"/>
          <p:cNvSpPr/>
          <p:nvPr/>
        </p:nvSpPr>
        <p:spPr>
          <a:xfrm>
            <a:off x="626924" y="3954304"/>
            <a:ext cx="363974" cy="363974"/>
          </a:xfrm>
          <a:prstGeom prst="roundRect">
            <a:avLst>
              <a:gd name="adj" fmla="val 6669"/>
            </a:avLst>
          </a:prstGeom>
          <a:solidFill>
            <a:srgbClr val="4D1529"/>
          </a:solidFill>
          <a:ln/>
        </p:spPr>
      </p:sp>
      <p:sp>
        <p:nvSpPr>
          <p:cNvPr id="15" name="Text 11"/>
          <p:cNvSpPr/>
          <p:nvPr/>
        </p:nvSpPr>
        <p:spPr>
          <a:xfrm>
            <a:off x="735032" y="4006810"/>
            <a:ext cx="147637" cy="258961"/>
          </a:xfrm>
          <a:prstGeom prst="rect">
            <a:avLst/>
          </a:prstGeom>
          <a:noFill/>
          <a:ln/>
        </p:spPr>
        <p:txBody>
          <a:bodyPr wrap="none" rtlCol="0" anchor="t"/>
          <a:lstStyle/>
          <a:p>
            <a:pPr marL="0" indent="0" algn="ctr">
              <a:lnSpc>
                <a:spcPts val="2039"/>
              </a:lnSpc>
              <a:buNone/>
            </a:pPr>
            <a:r>
              <a:rPr lang="en-US" sz="2039" b="1" dirty="0">
                <a:solidFill>
                  <a:srgbClr val="F4CAB8"/>
                </a:solidFill>
                <a:latin typeface="Brygada 1918" pitchFamily="34" charset="0"/>
                <a:ea typeface="Brygada 1918" pitchFamily="34" charset="-122"/>
                <a:cs typeface="Brygada 1918" pitchFamily="34" charset="-120"/>
              </a:rPr>
              <a:t>2</a:t>
            </a:r>
            <a:endParaRPr lang="en-US" sz="2039" dirty="0"/>
          </a:p>
        </p:txBody>
      </p:sp>
      <p:sp>
        <p:nvSpPr>
          <p:cNvPr id="16" name="Text 12"/>
          <p:cNvSpPr/>
          <p:nvPr/>
        </p:nvSpPr>
        <p:spPr>
          <a:xfrm>
            <a:off x="1698784" y="3934182"/>
            <a:ext cx="3000494" cy="269677"/>
          </a:xfrm>
          <a:prstGeom prst="rect">
            <a:avLst/>
          </a:prstGeom>
          <a:noFill/>
          <a:ln/>
        </p:spPr>
        <p:txBody>
          <a:bodyPr wrap="none" rtlCol="0" anchor="t"/>
          <a:lstStyle/>
          <a:p>
            <a:pPr marL="0" indent="0" algn="l">
              <a:lnSpc>
                <a:spcPts val="2124"/>
              </a:lnSpc>
              <a:buNone/>
            </a:pPr>
            <a:r>
              <a:rPr lang="en-US" sz="1699" b="1" dirty="0">
                <a:solidFill>
                  <a:srgbClr val="F4CAB8"/>
                </a:solidFill>
                <a:latin typeface="Brygada 1918" pitchFamily="34" charset="0"/>
                <a:ea typeface="Brygada 1918" pitchFamily="34" charset="-122"/>
                <a:cs typeface="Brygada 1918" pitchFamily="34" charset="-120"/>
              </a:rPr>
              <a:t>Prevención de enfermedades</a:t>
            </a:r>
            <a:endParaRPr lang="en-US" sz="1699" dirty="0"/>
          </a:p>
        </p:txBody>
      </p:sp>
      <p:sp>
        <p:nvSpPr>
          <p:cNvPr id="17" name="Text 13"/>
          <p:cNvSpPr/>
          <p:nvPr/>
        </p:nvSpPr>
        <p:spPr>
          <a:xfrm>
            <a:off x="1698784" y="4300895"/>
            <a:ext cx="6878955" cy="1035368"/>
          </a:xfrm>
          <a:prstGeom prst="rect">
            <a:avLst/>
          </a:prstGeom>
          <a:noFill/>
          <a:ln/>
        </p:spPr>
        <p:txBody>
          <a:bodyPr wrap="square" rtlCol="0" anchor="t"/>
          <a:lstStyle/>
          <a:p>
            <a:pPr marL="0" indent="0" algn="l">
              <a:lnSpc>
                <a:spcPts val="2039"/>
              </a:lnSpc>
              <a:buNone/>
            </a:pPr>
            <a:r>
              <a:rPr lang="en-US" sz="1274" dirty="0">
                <a:solidFill>
                  <a:srgbClr val="F4CAB8"/>
                </a:solidFill>
                <a:latin typeface="Montserrat" pitchFamily="34" charset="0"/>
                <a:ea typeface="Montserrat" pitchFamily="34" charset="-122"/>
                <a:cs typeface="Montserrat" pitchFamily="34" charset="-120"/>
              </a:rPr>
              <a:t>Cuidar nuestros ojos nos ayuda a prevenir enfermedades oculares comunes como la catarata, el glaucoma, la degeneración macular y la retinopatía diabética. La detección temprana y el tratamiento adecuado son cruciales para preservar la visión.</a:t>
            </a:r>
            <a:endParaRPr lang="en-US" sz="1274" dirty="0"/>
          </a:p>
        </p:txBody>
      </p:sp>
      <p:sp>
        <p:nvSpPr>
          <p:cNvPr id="18" name="Shape 14"/>
          <p:cNvSpPr/>
          <p:nvPr/>
        </p:nvSpPr>
        <p:spPr>
          <a:xfrm>
            <a:off x="968038" y="6012299"/>
            <a:ext cx="566261" cy="22860"/>
          </a:xfrm>
          <a:prstGeom prst="roundRect">
            <a:avLst>
              <a:gd name="adj" fmla="val 106177"/>
            </a:avLst>
          </a:prstGeom>
          <a:solidFill>
            <a:srgbClr val="662E42"/>
          </a:solidFill>
          <a:ln/>
        </p:spPr>
      </p:sp>
      <p:sp>
        <p:nvSpPr>
          <p:cNvPr id="19" name="Shape 15"/>
          <p:cNvSpPr/>
          <p:nvPr/>
        </p:nvSpPr>
        <p:spPr>
          <a:xfrm>
            <a:off x="626924" y="5841802"/>
            <a:ext cx="363974" cy="363974"/>
          </a:xfrm>
          <a:prstGeom prst="roundRect">
            <a:avLst>
              <a:gd name="adj" fmla="val 6669"/>
            </a:avLst>
          </a:prstGeom>
          <a:solidFill>
            <a:srgbClr val="4D1529"/>
          </a:solidFill>
          <a:ln/>
        </p:spPr>
      </p:sp>
      <p:sp>
        <p:nvSpPr>
          <p:cNvPr id="20" name="Text 16"/>
          <p:cNvSpPr/>
          <p:nvPr/>
        </p:nvSpPr>
        <p:spPr>
          <a:xfrm>
            <a:off x="729913" y="5894308"/>
            <a:ext cx="157996" cy="258961"/>
          </a:xfrm>
          <a:prstGeom prst="rect">
            <a:avLst/>
          </a:prstGeom>
          <a:noFill/>
          <a:ln/>
        </p:spPr>
        <p:txBody>
          <a:bodyPr wrap="none" rtlCol="0" anchor="t"/>
          <a:lstStyle/>
          <a:p>
            <a:pPr marL="0" indent="0" algn="ctr">
              <a:lnSpc>
                <a:spcPts val="2039"/>
              </a:lnSpc>
              <a:buNone/>
            </a:pPr>
            <a:r>
              <a:rPr lang="en-US" sz="2039" b="1" dirty="0">
                <a:solidFill>
                  <a:srgbClr val="F4CAB8"/>
                </a:solidFill>
                <a:latin typeface="Brygada 1918" pitchFamily="34" charset="0"/>
                <a:ea typeface="Brygada 1918" pitchFamily="34" charset="-122"/>
                <a:cs typeface="Brygada 1918" pitchFamily="34" charset="-120"/>
              </a:rPr>
              <a:t>3</a:t>
            </a:r>
            <a:endParaRPr lang="en-US" sz="2039" dirty="0"/>
          </a:p>
        </p:txBody>
      </p:sp>
      <p:sp>
        <p:nvSpPr>
          <p:cNvPr id="21" name="Text 17"/>
          <p:cNvSpPr/>
          <p:nvPr/>
        </p:nvSpPr>
        <p:spPr>
          <a:xfrm>
            <a:off x="1698784" y="5821680"/>
            <a:ext cx="2157413" cy="269677"/>
          </a:xfrm>
          <a:prstGeom prst="rect">
            <a:avLst/>
          </a:prstGeom>
          <a:noFill/>
          <a:ln/>
        </p:spPr>
        <p:txBody>
          <a:bodyPr wrap="none" rtlCol="0" anchor="t"/>
          <a:lstStyle/>
          <a:p>
            <a:pPr marL="0" indent="0" algn="l">
              <a:lnSpc>
                <a:spcPts val="2124"/>
              </a:lnSpc>
              <a:buNone/>
            </a:pPr>
            <a:r>
              <a:rPr lang="en-US" sz="1699" b="1" dirty="0">
                <a:solidFill>
                  <a:srgbClr val="F4CAB8"/>
                </a:solidFill>
                <a:latin typeface="Brygada 1918" pitchFamily="34" charset="0"/>
                <a:ea typeface="Brygada 1918" pitchFamily="34" charset="-122"/>
                <a:cs typeface="Brygada 1918" pitchFamily="34" charset="-120"/>
              </a:rPr>
              <a:t>Calidad de vida</a:t>
            </a:r>
            <a:endParaRPr lang="en-US" sz="1699" dirty="0"/>
          </a:p>
        </p:txBody>
      </p:sp>
      <p:sp>
        <p:nvSpPr>
          <p:cNvPr id="22" name="Text 18"/>
          <p:cNvSpPr/>
          <p:nvPr/>
        </p:nvSpPr>
        <p:spPr>
          <a:xfrm>
            <a:off x="1698784" y="6188392"/>
            <a:ext cx="6878955" cy="517684"/>
          </a:xfrm>
          <a:prstGeom prst="rect">
            <a:avLst/>
          </a:prstGeom>
          <a:noFill/>
          <a:ln/>
        </p:spPr>
        <p:txBody>
          <a:bodyPr wrap="square" rtlCol="0" anchor="t"/>
          <a:lstStyle/>
          <a:p>
            <a:pPr marL="0" indent="0" algn="l">
              <a:lnSpc>
                <a:spcPts val="2039"/>
              </a:lnSpc>
              <a:buNone/>
            </a:pPr>
            <a:r>
              <a:rPr lang="en-US" sz="1274" dirty="0">
                <a:solidFill>
                  <a:srgbClr val="F4CAB8"/>
                </a:solidFill>
                <a:latin typeface="Montserrat" pitchFamily="34" charset="0"/>
                <a:ea typeface="Montserrat" pitchFamily="34" charset="-122"/>
                <a:cs typeface="Montserrat" pitchFamily="34" charset="-120"/>
              </a:rPr>
              <a:t>Tener una visión saludable nos permite disfrutar de actividades que nos apasionan, como leer, conducir, practicar deportes y apreciar la belleza del arte y la naturaleza.</a:t>
            </a:r>
            <a:endParaRPr lang="en-US" sz="1274" dirty="0"/>
          </a:p>
        </p:txBody>
      </p:sp>
      <p:pic>
        <p:nvPicPr>
          <p:cNvPr id="23"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862</Words>
  <Application>Microsoft Office PowerPoint</Application>
  <PresentationFormat>Personalizado</PresentationFormat>
  <Paragraphs>71</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Brygada 1918</vt:lpstr>
      <vt:lpstr>Calibri</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Judith Valencia Rivera</cp:lastModifiedBy>
  <cp:revision>2</cp:revision>
  <dcterms:created xsi:type="dcterms:W3CDTF">2024-08-26T01:38:45Z</dcterms:created>
  <dcterms:modified xsi:type="dcterms:W3CDTF">2024-08-26T11:45:37Z</dcterms:modified>
</cp:coreProperties>
</file>