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4" r:id="rId3"/>
    <p:sldId id="257" r:id="rId4"/>
    <p:sldId id="258" r:id="rId5"/>
    <p:sldId id="263" r:id="rId6"/>
    <p:sldId id="259" r:id="rId7"/>
    <p:sldId id="260" r:id="rId8"/>
    <p:sldId id="262" r:id="rId9"/>
    <p:sldId id="264" r:id="rId10"/>
    <p:sldId id="265" r:id="rId11"/>
    <p:sldId id="267" r:id="rId12"/>
    <p:sldId id="268" r:id="rId13"/>
    <p:sldId id="266" r:id="rId14"/>
    <p:sldId id="270" r:id="rId15"/>
    <p:sldId id="269" r:id="rId16"/>
    <p:sldId id="271" r:id="rId17"/>
    <p:sldId id="272" r:id="rId18"/>
    <p:sldId id="281" r:id="rId19"/>
    <p:sldId id="285" r:id="rId20"/>
    <p:sldId id="273" r:id="rId21"/>
    <p:sldId id="274" r:id="rId22"/>
    <p:sldId id="275" r:id="rId23"/>
    <p:sldId id="277" r:id="rId24"/>
    <p:sldId id="282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758057" y="-319384"/>
            <a:ext cx="9755187" cy="302555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Sesión #1,</a:t>
            </a:r>
            <a:br>
              <a:rPr lang="es-ES" dirty="0" smtClean="0"/>
            </a:br>
            <a:r>
              <a:rPr lang="es-ES" dirty="0" smtClean="0"/>
              <a:t> lectores competentes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946971" y="2834303"/>
            <a:ext cx="9755187" cy="2209259"/>
          </a:xfrm>
        </p:spPr>
        <p:txBody>
          <a:bodyPr/>
          <a:lstStyle/>
          <a:p>
            <a:r>
              <a:rPr lang="es-ES" dirty="0" smtClean="0"/>
              <a:t>Grado </a:t>
            </a:r>
            <a:r>
              <a:rPr lang="es-ES" dirty="0" smtClean="0"/>
              <a:t>10</a:t>
            </a:r>
            <a:r>
              <a:rPr lang="es-ES" dirty="0" smtClean="0"/>
              <a:t>°  </a:t>
            </a:r>
            <a:r>
              <a:rPr lang="es-ES" dirty="0" smtClean="0"/>
              <a:t>-  </a:t>
            </a:r>
            <a:r>
              <a:rPr lang="es-ES" dirty="0" err="1" smtClean="0"/>
              <a:t>Bim</a:t>
            </a:r>
            <a:r>
              <a:rPr lang="es-ES" dirty="0" smtClean="0"/>
              <a:t> 1</a:t>
            </a:r>
          </a:p>
          <a:p>
            <a:r>
              <a:rPr lang="es-ES" dirty="0" smtClean="0"/>
              <a:t>Profesores :  </a:t>
            </a:r>
            <a:r>
              <a:rPr lang="es-ES" dirty="0" smtClean="0"/>
              <a:t> </a:t>
            </a:r>
            <a:endParaRPr lang="es-ES" dirty="0" smtClean="0"/>
          </a:p>
          <a:p>
            <a:r>
              <a:rPr lang="es-ES" dirty="0" smtClean="0"/>
              <a:t>Francisco Bustamante </a:t>
            </a:r>
          </a:p>
          <a:p>
            <a:r>
              <a:rPr lang="es-ES" dirty="0" smtClean="0"/>
              <a:t>Colegio campestre,  feb. 13 - 2025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1154" y="457200"/>
            <a:ext cx="966651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“Las </a:t>
            </a:r>
            <a:r>
              <a:rPr lang="es-MX" sz="2400" dirty="0">
                <a:solidFill>
                  <a:srgbClr val="C00000"/>
                </a:solidFill>
              </a:rPr>
              <a:t>Situaciones</a:t>
            </a:r>
            <a:r>
              <a:rPr lang="es-MX" sz="2400" dirty="0"/>
              <a:t> se constituyen como </a:t>
            </a:r>
            <a:r>
              <a:rPr lang="es-MX" sz="2400" dirty="0">
                <a:solidFill>
                  <a:srgbClr val="C00000"/>
                </a:solidFill>
              </a:rPr>
              <a:t>Vitales</a:t>
            </a:r>
            <a:r>
              <a:rPr lang="es-MX" sz="2400" dirty="0"/>
              <a:t> </a:t>
            </a:r>
            <a:r>
              <a:rPr lang="es-MX" sz="2400" dirty="0">
                <a:solidFill>
                  <a:srgbClr val="C00000"/>
                </a:solidFill>
              </a:rPr>
              <a:t>desde el </a:t>
            </a:r>
            <a:r>
              <a:rPr lang="es-MX" sz="2400" dirty="0" err="1">
                <a:solidFill>
                  <a:srgbClr val="C00000"/>
                </a:solidFill>
              </a:rPr>
              <a:t>experienciar</a:t>
            </a:r>
            <a:r>
              <a:rPr lang="es-MX" sz="2400" dirty="0">
                <a:solidFill>
                  <a:srgbClr val="C00000"/>
                </a:solidFill>
              </a:rPr>
              <a:t> o lo vivido – inmediato, representa la flexión o el vivir mismo, y a partir del </a:t>
            </a:r>
            <a:r>
              <a:rPr lang="es-MX" sz="2400" dirty="0" err="1">
                <a:solidFill>
                  <a:srgbClr val="C00000"/>
                </a:solidFill>
              </a:rPr>
              <a:t>experienciar</a:t>
            </a:r>
            <a:r>
              <a:rPr lang="es-MX" sz="2400" dirty="0">
                <a:solidFill>
                  <a:srgbClr val="C00000"/>
                </a:solidFill>
              </a:rPr>
              <a:t> es que se construyen los discursos, las representaciones y se articula el mundo como pensamiento. </a:t>
            </a:r>
            <a:r>
              <a:rPr lang="es-MX" sz="2400" dirty="0"/>
              <a:t>De ésta forma, la experiencia constituiría el objeto de estudio de la psicología humanista – existencial, dado que es lo inmediato – vivido, aquello a partir de lo cual se configuran nuestros pensamientos, emociones y afectos, en una palabra, nuestro existir. Lo inmediato – vivido es la condición de cualquier acto humano. </a:t>
            </a:r>
            <a:r>
              <a:rPr lang="es-MX" sz="2400" dirty="0">
                <a:solidFill>
                  <a:srgbClr val="C00000"/>
                </a:solidFill>
              </a:rPr>
              <a:t>Los pensamientos nos permiten significar </a:t>
            </a:r>
            <a:r>
              <a:rPr lang="es-MX" sz="2400" dirty="0" err="1">
                <a:solidFill>
                  <a:srgbClr val="C00000"/>
                </a:solidFill>
              </a:rPr>
              <a:t>concientemente</a:t>
            </a:r>
            <a:r>
              <a:rPr lang="es-MX" sz="2400" dirty="0">
                <a:solidFill>
                  <a:srgbClr val="C00000"/>
                </a:solidFill>
              </a:rPr>
              <a:t> el mundo, y referenciar lo conocido, transformándolo y haciendo el mundo más confortable</a:t>
            </a:r>
            <a:r>
              <a:rPr lang="es-MX" sz="2400" dirty="0" smtClean="0">
                <a:solidFill>
                  <a:srgbClr val="C00000"/>
                </a:solidFill>
              </a:rPr>
              <a:t>..</a:t>
            </a:r>
            <a:r>
              <a:rPr lang="es-MX" sz="2400" dirty="0" smtClean="0"/>
              <a:t>.”</a:t>
            </a:r>
          </a:p>
          <a:p>
            <a:endParaRPr lang="es-MX" sz="2400" dirty="0"/>
          </a:p>
          <a:p>
            <a:r>
              <a:rPr lang="es-MX" sz="2400" dirty="0" smtClean="0"/>
              <a:t> </a:t>
            </a:r>
            <a:r>
              <a:rPr lang="es-MX" sz="2400" dirty="0">
                <a:solidFill>
                  <a:srgbClr val="C00000"/>
                </a:solidFill>
              </a:rPr>
              <a:t>(PSICOLOGÍA)  </a:t>
            </a:r>
            <a:endParaRPr lang="en-US" sz="2400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Desde pedagogía conceptual…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2400" dirty="0"/>
              <a:t>Definición de </a:t>
            </a:r>
            <a:r>
              <a:rPr lang="es-MX" sz="2400" dirty="0">
                <a:solidFill>
                  <a:srgbClr val="C00000"/>
                </a:solidFill>
              </a:rPr>
              <a:t>Situación Vital </a:t>
            </a:r>
            <a:r>
              <a:rPr lang="es-MX" sz="2400" dirty="0"/>
              <a:t>desde PEDAGOGÍA CONCEPTUAL: “Corresponde al primer Operador de la Competencia Valorativa Preliminar del Modelo de Lector Óptimo (MLO).  Son aquellas situaciones que nos inquietan y sobre las que formulamos propósitos y preguntas de lectura. Según la estructura semántica, estas situaciones pueden ser Conceptuales, Procedimentales y Argumentales</a:t>
            </a:r>
            <a:r>
              <a:rPr lang="es-MX" sz="2400" dirty="0" smtClean="0"/>
              <a:t>”.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017829" cy="66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1221377"/>
          </a:xfrm>
        </p:spPr>
        <p:txBody>
          <a:bodyPr>
            <a:normAutofit/>
          </a:bodyPr>
          <a:lstStyle/>
          <a:p>
            <a:pPr algn="l"/>
            <a:r>
              <a:rPr lang="es-ES" sz="5400" dirty="0" smtClean="0"/>
              <a:t>SOCIALICEMOS…</a:t>
            </a:r>
            <a:endParaRPr lang="en-US" sz="54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>
          <a:xfrm>
            <a:off x="542088" y="2904550"/>
            <a:ext cx="10394729" cy="1273606"/>
          </a:xfrm>
        </p:spPr>
        <p:txBody>
          <a:bodyPr>
            <a:noAutofit/>
          </a:bodyPr>
          <a:lstStyle/>
          <a:p>
            <a:r>
              <a:rPr lang="es-ES" sz="7200" dirty="0" smtClean="0"/>
              <a:t>¿qué es una situación </a:t>
            </a:r>
            <a:r>
              <a:rPr lang="es-ES" sz="7200" dirty="0" smtClean="0">
                <a:solidFill>
                  <a:srgbClr val="C00000"/>
                </a:solidFill>
              </a:rPr>
              <a:t>vital</a:t>
            </a:r>
            <a:r>
              <a:rPr lang="es-ES" sz="7200" dirty="0" smtClean="0"/>
              <a:t> para </a:t>
            </a:r>
            <a:r>
              <a:rPr lang="es-ES" sz="7200" dirty="0" err="1" smtClean="0"/>
              <a:t>nosostros</a:t>
            </a:r>
            <a:r>
              <a:rPr lang="es-ES" sz="7200" dirty="0" smtClean="0"/>
              <a:t>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619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852" y="348342"/>
            <a:ext cx="10396902" cy="868680"/>
          </a:xfrm>
        </p:spPr>
        <p:txBody>
          <a:bodyPr>
            <a:noAutofit/>
          </a:bodyPr>
          <a:lstStyle/>
          <a:p>
            <a:pPr algn="l"/>
            <a:r>
              <a:rPr lang="es-ES" sz="5400" dirty="0" smtClean="0"/>
              <a:t>Componentes desde </a:t>
            </a:r>
            <a:r>
              <a:rPr lang="es-ES" sz="5400" dirty="0" err="1" smtClean="0"/>
              <a:t>p.C</a:t>
            </a:r>
            <a:r>
              <a:rPr lang="es-ES" sz="5400" dirty="0" smtClean="0"/>
              <a:t>…</a:t>
            </a:r>
            <a:endParaRPr lang="en-US" sz="5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685779" y="1045029"/>
            <a:ext cx="10394729" cy="4637314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4000" dirty="0" smtClean="0"/>
              <a:t>Rol </a:t>
            </a:r>
          </a:p>
          <a:p>
            <a:pPr algn="l"/>
            <a:endParaRPr lang="es-ES" sz="4000" dirty="0" smtClean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4000" dirty="0" smtClean="0"/>
              <a:t>Necesidad</a:t>
            </a:r>
          </a:p>
          <a:p>
            <a:pPr algn="l"/>
            <a:endParaRPr lang="es-ES" sz="4000" dirty="0" smtClean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4000" b="1" dirty="0" smtClean="0"/>
              <a:t>Contexto</a:t>
            </a:r>
            <a:endParaRPr lang="en-US" sz="4000" b="1" dirty="0"/>
          </a:p>
        </p:txBody>
      </p:sp>
      <p:sp>
        <p:nvSpPr>
          <p:cNvPr id="6" name="Flecha derecha 5"/>
          <p:cNvSpPr/>
          <p:nvPr/>
        </p:nvSpPr>
        <p:spPr>
          <a:xfrm>
            <a:off x="2847703" y="1567543"/>
            <a:ext cx="1423851" cy="287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echa derecha 6"/>
          <p:cNvSpPr/>
          <p:nvPr/>
        </p:nvSpPr>
        <p:spPr>
          <a:xfrm>
            <a:off x="3786042" y="3188582"/>
            <a:ext cx="1423851" cy="287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echa derecha 7"/>
          <p:cNvSpPr/>
          <p:nvPr/>
        </p:nvSpPr>
        <p:spPr>
          <a:xfrm>
            <a:off x="3679372" y="4898570"/>
            <a:ext cx="1180012" cy="287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echa derecha 8"/>
          <p:cNvSpPr/>
          <p:nvPr/>
        </p:nvSpPr>
        <p:spPr>
          <a:xfrm>
            <a:off x="6605451" y="1567542"/>
            <a:ext cx="1423851" cy="287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echa derecha 9"/>
          <p:cNvSpPr/>
          <p:nvPr/>
        </p:nvSpPr>
        <p:spPr>
          <a:xfrm>
            <a:off x="6943929" y="3176450"/>
            <a:ext cx="1423851" cy="287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echa derecha 10"/>
          <p:cNvSpPr/>
          <p:nvPr/>
        </p:nvSpPr>
        <p:spPr>
          <a:xfrm>
            <a:off x="7550309" y="4898570"/>
            <a:ext cx="1097302" cy="287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/>
          <p:cNvSpPr txBox="1"/>
          <p:nvPr/>
        </p:nvSpPr>
        <p:spPr>
          <a:xfrm>
            <a:off x="4497968" y="1297419"/>
            <a:ext cx="2590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Quién…?</a:t>
            </a:r>
            <a:endParaRPr lang="en-US" sz="4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212080" y="1735182"/>
            <a:ext cx="20378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367780" y="1297419"/>
            <a:ext cx="2939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Por qué…?</a:t>
            </a:r>
            <a:endParaRPr lang="en-US" sz="4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312228" y="2922499"/>
            <a:ext cx="162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Qué…?</a:t>
            </a:r>
            <a:endParaRPr lang="en-US" sz="40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8647611" y="2922499"/>
            <a:ext cx="2659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Cómo…?</a:t>
            </a:r>
            <a:endParaRPr lang="en-US" sz="40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209893" y="4431573"/>
            <a:ext cx="2560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Dónde / Cuándo…?</a:t>
            </a:r>
            <a:endParaRPr lang="en-US" sz="36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8871281" y="4634978"/>
            <a:ext cx="295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Para qué…?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26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91257" cy="55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" y="1907178"/>
            <a:ext cx="10685418" cy="288689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3326" y="431075"/>
            <a:ext cx="6897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C00000"/>
                </a:solidFill>
              </a:rPr>
              <a:t>REVISEMOS…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325979"/>
            <a:ext cx="11090365" cy="23388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2965267"/>
            <a:ext cx="11090365" cy="236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be 1"/>
          <p:cNvSpPr/>
          <p:nvPr/>
        </p:nvSpPr>
        <p:spPr>
          <a:xfrm>
            <a:off x="0" y="1508369"/>
            <a:ext cx="11441723" cy="391779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654421" y="398690"/>
            <a:ext cx="10396902" cy="1221377"/>
          </a:xfrm>
        </p:spPr>
        <p:txBody>
          <a:bodyPr>
            <a:normAutofit/>
          </a:bodyPr>
          <a:lstStyle/>
          <a:p>
            <a:pPr algn="l"/>
            <a:r>
              <a:rPr lang="es-ES" sz="6600" dirty="0" smtClean="0"/>
              <a:t>Propósito de lectura =</a:t>
            </a:r>
            <a:endParaRPr lang="en-US" sz="66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>
          <a:xfrm>
            <a:off x="617415" y="2828094"/>
            <a:ext cx="10394729" cy="1273606"/>
          </a:xfrm>
        </p:spPr>
        <p:txBody>
          <a:bodyPr>
            <a:noAutofit/>
          </a:bodyPr>
          <a:lstStyle/>
          <a:p>
            <a:r>
              <a:rPr lang="en-US" sz="7200" dirty="0" err="1" smtClean="0"/>
              <a:t>Verbo</a:t>
            </a:r>
            <a:r>
              <a:rPr lang="en-US" sz="7200" dirty="0" smtClean="0"/>
              <a:t> </a:t>
            </a:r>
            <a:r>
              <a:rPr lang="en-US" sz="7200" b="1" dirty="0" smtClean="0">
                <a:solidFill>
                  <a:srgbClr val="C00000"/>
                </a:solidFill>
              </a:rPr>
              <a:t>+</a:t>
            </a:r>
            <a:r>
              <a:rPr lang="en-US" sz="7200" dirty="0" smtClean="0"/>
              <a:t> </a:t>
            </a:r>
            <a:r>
              <a:rPr lang="en-US" sz="7200" dirty="0" err="1" smtClean="0"/>
              <a:t>ámbito</a:t>
            </a:r>
            <a:r>
              <a:rPr lang="en-US" sz="7200" dirty="0" smtClean="0"/>
              <a:t> </a:t>
            </a:r>
            <a:r>
              <a:rPr lang="en-US" sz="7200" dirty="0" err="1" smtClean="0"/>
              <a:t>temático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17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586" y="465245"/>
            <a:ext cx="11566768" cy="1285401"/>
          </a:xfrm>
        </p:spPr>
        <p:txBody>
          <a:bodyPr>
            <a:normAutofit fontScale="90000"/>
          </a:bodyPr>
          <a:lstStyle/>
          <a:p>
            <a:r>
              <a:rPr lang="es-ES" sz="6700" dirty="0"/>
              <a:t>VERBOS SEGÚN EST. SEMÁNTICA…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865533" y="2480733"/>
            <a:ext cx="10394729" cy="1273606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accent1"/>
                </a:solidFill>
              </a:rPr>
              <a:t> </a:t>
            </a:r>
            <a:endParaRPr lang="es-CO" sz="54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50495"/>
              </p:ext>
            </p:extLst>
          </p:nvPr>
        </p:nvGraphicFramePr>
        <p:xfrm>
          <a:off x="11723" y="1498907"/>
          <a:ext cx="11699631" cy="451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9877">
                  <a:extLst>
                    <a:ext uri="{9D8B030D-6E8A-4147-A177-3AD203B41FA5}">
                      <a16:colId xmlns:a16="http://schemas.microsoft.com/office/drawing/2014/main" val="316338680"/>
                    </a:ext>
                  </a:extLst>
                </a:gridCol>
                <a:gridCol w="3899877">
                  <a:extLst>
                    <a:ext uri="{9D8B030D-6E8A-4147-A177-3AD203B41FA5}">
                      <a16:colId xmlns:a16="http://schemas.microsoft.com/office/drawing/2014/main" val="652813037"/>
                    </a:ext>
                  </a:extLst>
                </a:gridCol>
                <a:gridCol w="3899877">
                  <a:extLst>
                    <a:ext uri="{9D8B030D-6E8A-4147-A177-3AD203B41FA5}">
                      <a16:colId xmlns:a16="http://schemas.microsoft.com/office/drawing/2014/main" val="2000537946"/>
                    </a:ext>
                  </a:extLst>
                </a:gridCol>
              </a:tblGrid>
              <a:tr h="1301438">
                <a:tc>
                  <a:txBody>
                    <a:bodyPr/>
                    <a:lstStyle/>
                    <a:p>
                      <a:pPr algn="ctr"/>
                      <a:endParaRPr lang="es-ES" sz="2000" dirty="0" smtClean="0"/>
                    </a:p>
                    <a:p>
                      <a:pPr algn="ctr"/>
                      <a:r>
                        <a:rPr lang="es-ES" sz="2000" dirty="0" smtClean="0"/>
                        <a:t>ESTRUCTURA</a:t>
                      </a:r>
                      <a:r>
                        <a:rPr lang="es-ES" sz="2000" baseline="0" dirty="0" smtClean="0"/>
                        <a:t> </a:t>
                      </a:r>
                    </a:p>
                    <a:p>
                      <a:pPr algn="ctr"/>
                      <a:r>
                        <a:rPr lang="es-ES" sz="2000" baseline="0" dirty="0" smtClean="0"/>
                        <a:t>CONCEPTUAL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ESTRUCTURA</a:t>
                      </a:r>
                      <a:r>
                        <a:rPr lang="es-ES" sz="20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aseline="0" dirty="0" smtClean="0"/>
                        <a:t>ARGUMENTAL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ESTRUCTURA</a:t>
                      </a:r>
                      <a:r>
                        <a:rPr lang="es-ES" sz="20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aseline="0" dirty="0" smtClean="0"/>
                        <a:t>PROCEDIMENTAL</a:t>
                      </a:r>
                      <a:endParaRPr lang="es-CO" sz="2000" dirty="0" smtClean="0"/>
                    </a:p>
                    <a:p>
                      <a:pPr algn="ctr"/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049650"/>
                  </a:ext>
                </a:extLst>
              </a:tr>
              <a:tr h="3200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Definir,</a:t>
                      </a:r>
                      <a:r>
                        <a:rPr lang="es-ES" sz="2000" baseline="0" dirty="0" smtClean="0"/>
                        <a:t> reconocer, describir, comparar, comprender, caracterizar, analizar, interpretar, conceptualizar, recopilar, clarificar, explicar, exponer, captar, parafrasear, relacionar, diferenciar, generalizar, clasificar, asociar, significar, identificar, etc.</a:t>
                      </a:r>
                      <a:endParaRPr lang="es-CO" sz="2000" dirty="0" smtClean="0"/>
                    </a:p>
                    <a:p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Demostrar, comprobar, refutar,</a:t>
                      </a:r>
                      <a:r>
                        <a:rPr lang="es-ES" sz="2000" baseline="0" dirty="0" smtClean="0"/>
                        <a:t> apoyar, atacar, defender, opinar, argumentar, contradecir, debatir, justificar, concluir, confrontar, discernir, objetar, sustentar, criticar, fundamentar, </a:t>
                      </a:r>
                      <a:r>
                        <a:rPr lang="es-ES" sz="2000" baseline="0" dirty="0" err="1" smtClean="0"/>
                        <a:t>contraargumentar</a:t>
                      </a:r>
                      <a:r>
                        <a:rPr lang="es-ES" sz="2000" baseline="0" dirty="0" smtClean="0"/>
                        <a:t>, expresar, evidenciar, dar razones, </a:t>
                      </a:r>
                      <a:r>
                        <a:rPr lang="es-ES" sz="2000" baseline="0" dirty="0" err="1" smtClean="0"/>
                        <a:t>etc</a:t>
                      </a:r>
                      <a:r>
                        <a:rPr lang="es-ES" sz="2000" baseline="0" dirty="0" smtClean="0"/>
                        <a:t>, .</a:t>
                      </a:r>
                      <a:endParaRPr lang="es-CO" sz="2000" dirty="0" smtClean="0"/>
                    </a:p>
                    <a:p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 smtClean="0"/>
                    </a:p>
                    <a:p>
                      <a:r>
                        <a:rPr lang="es-ES" sz="2000" dirty="0" smtClean="0"/>
                        <a:t>Producir,</a:t>
                      </a:r>
                      <a:r>
                        <a:rPr lang="es-ES" sz="2000" baseline="0" dirty="0" smtClean="0"/>
                        <a:t> secuenciar, elaborar, aplicar, transformar, experimentar, diseñar, proponer, verificar, utilizar, resolver, crear, proyectar, construir, enlistar, preparar, ejecutar, usar, planear, implementar, esbozar, operar, </a:t>
                      </a:r>
                      <a:r>
                        <a:rPr lang="es-ES" sz="2000" baseline="0" dirty="0" err="1" smtClean="0"/>
                        <a:t>procedimentalizar</a:t>
                      </a:r>
                      <a:r>
                        <a:rPr lang="es-ES" sz="2000" baseline="0" dirty="0" smtClean="0"/>
                        <a:t>, formular, decidir, programar, etc.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761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85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06950" y="0"/>
            <a:ext cx="8610600" cy="1293028"/>
          </a:xfrm>
        </p:spPr>
        <p:txBody>
          <a:bodyPr>
            <a:normAutofit/>
          </a:bodyPr>
          <a:lstStyle/>
          <a:p>
            <a:r>
              <a:rPr lang="es-MX" sz="6000" dirty="0" smtClean="0">
                <a:solidFill>
                  <a:srgbClr val="C00000"/>
                </a:solidFill>
              </a:rPr>
              <a:t>Video afectivo</a:t>
            </a:r>
            <a:endParaRPr lang="es-CO" sz="6000" dirty="0">
              <a:solidFill>
                <a:srgbClr val="C00000"/>
              </a:solidFill>
            </a:endParaRPr>
          </a:p>
        </p:txBody>
      </p:sp>
      <p:sp>
        <p:nvSpPr>
          <p:cNvPr id="5" name="Corazón 4"/>
          <p:cNvSpPr/>
          <p:nvPr/>
        </p:nvSpPr>
        <p:spPr>
          <a:xfrm>
            <a:off x="2962031" y="1195752"/>
            <a:ext cx="5494215" cy="408744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riángulo isósceles 5"/>
          <p:cNvSpPr/>
          <p:nvPr/>
        </p:nvSpPr>
        <p:spPr>
          <a:xfrm rot="5400000">
            <a:off x="5233193" y="2680523"/>
            <a:ext cx="1471500" cy="1215180"/>
          </a:xfrm>
          <a:prstGeom prst="triangle">
            <a:avLst>
              <a:gd name="adj" fmla="val 4548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2289907" y="5775569"/>
            <a:ext cx="740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</a:rPr>
              <a:t>https://www.youtube.com/watch?v=1PnH_YpGLpw</a:t>
            </a:r>
          </a:p>
        </p:txBody>
      </p:sp>
    </p:spTree>
    <p:extLst>
      <p:ext uri="{BB962C8B-B14F-4D97-AF65-F5344CB8AC3E}">
        <p14:creationId xmlns:p14="http://schemas.microsoft.com/office/powerpoint/2010/main" val="27391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355" y="176348"/>
            <a:ext cx="10396882" cy="1151965"/>
          </a:xfrm>
        </p:spPr>
        <p:txBody>
          <a:bodyPr/>
          <a:lstStyle/>
          <a:p>
            <a:r>
              <a:rPr lang="es-ES" dirty="0" smtClean="0"/>
              <a:t>EJERCICIO 2: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50223" y="1175122"/>
            <a:ext cx="11188337" cy="165951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C00000"/>
                </a:solidFill>
              </a:rPr>
              <a:t>Revisa las siguientes formulaciones E IDENTIFICA si están presentes en ellas los 3 componentes NECESARIOS PARA UNA CORRECTA FORMULACIÓN (ROL, NECESIDAD Y CONTEXTO)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C00000"/>
                </a:solidFill>
              </a:rPr>
              <a:t> Valora  además la coherencia entre la necesidad del lector y la estructura semántica  de su propósito de lectura: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46165" y="2939143"/>
            <a:ext cx="1079645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Sit</a:t>
            </a:r>
            <a:r>
              <a:rPr lang="es-ES" sz="2000" dirty="0" smtClean="0"/>
              <a:t>. Vital # 1.</a:t>
            </a:r>
          </a:p>
          <a:p>
            <a:r>
              <a:rPr lang="es-MX" sz="2000" dirty="0" smtClean="0"/>
              <a:t>“</a:t>
            </a:r>
            <a:r>
              <a:rPr lang="es-MX" sz="2000" dirty="0"/>
              <a:t>Fernando Adolfo Caicedo, docente del área de Matemáticas del Colegio Compartir ubicado en la comuna 8 de la ciudad de Cali, con la intención de entrenarme y acompañar idóneamente la Producción Intelectual de mis estudiantes desde el MLO, he decidido investigar por qué algunos estudiantes sienten temor y crean resistencia al estudio de las asignaturas del área de matemáticas. Igualmente me gustaría encontrar algunas estrategias metodológicas que ayudaran a cambiar y mejorar esta marcada tendencia, para así poder aminorar su impacto negativo en la escolaridad”.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3508" y="470263"/>
            <a:ext cx="1102505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err="1" smtClean="0"/>
              <a:t>Sit</a:t>
            </a:r>
            <a:r>
              <a:rPr lang="es-CO" sz="2000" dirty="0" smtClean="0"/>
              <a:t>. Vital # 2.</a:t>
            </a:r>
          </a:p>
          <a:p>
            <a:r>
              <a:rPr lang="es-CO" sz="2000" dirty="0" smtClean="0"/>
              <a:t>“Yo</a:t>
            </a:r>
            <a:r>
              <a:rPr lang="es-CO" sz="2000" dirty="0"/>
              <a:t>, María Camila Corrales Aguilar, como ciudadana colombiana, deseo defender que los adolescentes entre 14 y 17 años, bajo ciertos estados médicos y psicológicos, tienen el derecho moral de acceder a la eutanasia, para así apoyar el proceso legal recientemente propuesto por el Ministerio de Salud basado en la aprobación de la eutanasia infantil en condiciones terminales</a:t>
            </a:r>
            <a:r>
              <a:rPr lang="es-CO" sz="2000" dirty="0" smtClean="0"/>
              <a:t>”.</a:t>
            </a:r>
          </a:p>
          <a:p>
            <a:endParaRPr lang="es-CO" sz="2000" dirty="0" smtClean="0"/>
          </a:p>
          <a:p>
            <a:endParaRPr lang="es-CO" sz="2000" dirty="0"/>
          </a:p>
          <a:p>
            <a:r>
              <a:rPr lang="es-CO" sz="2000" dirty="0" err="1" smtClean="0"/>
              <a:t>Sit</a:t>
            </a:r>
            <a:r>
              <a:rPr lang="es-CO" sz="2000" dirty="0" smtClean="0"/>
              <a:t>. Vital # 3</a:t>
            </a:r>
            <a:endParaRPr lang="en-US" sz="2000" dirty="0"/>
          </a:p>
          <a:p>
            <a:r>
              <a:rPr lang="es-MX" sz="2000" dirty="0"/>
              <a:t>“Buenos días, mi nombre es Carlos Eduardo Andrade de 18 años de edad. Desde que inició la enfermedad de mi padre, he tenido que asumir todas las vueltas y trámites requeridos por su Entidad Promotora de Salud (EPS), para lograr la autorización de su cirugía de columna. Dados los comentarios generalizados de las personas en mi misma situación, y la experiencia extremadamente desgastante e inhumana que hemos tenido que vivir en este proceso, quiero defender acérrimamente la idea de que el funcionamiento y políticas administrativas de las </a:t>
            </a:r>
            <a:r>
              <a:rPr lang="es-MX" sz="2000" dirty="0" err="1"/>
              <a:t>EPS´s</a:t>
            </a:r>
            <a:r>
              <a:rPr lang="es-MX" sz="2000" dirty="0"/>
              <a:t> en nuestro país, van en detrimento de la calidad de vida y dignidad de sus usuarios”.    </a:t>
            </a:r>
            <a:endParaRPr lang="en-US" sz="2000" dirty="0"/>
          </a:p>
          <a:p>
            <a:r>
              <a:rPr lang="es-ES" sz="2000" dirty="0" smtClean="0"/>
              <a:t>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37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4136" y="496389"/>
            <a:ext cx="1107730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Sit</a:t>
            </a:r>
            <a:r>
              <a:rPr lang="es-MX" sz="2400" dirty="0" smtClean="0"/>
              <a:t>. Vital # 4.</a:t>
            </a:r>
          </a:p>
          <a:p>
            <a:r>
              <a:rPr lang="es-MX" sz="2400" dirty="0" smtClean="0"/>
              <a:t>“</a:t>
            </a:r>
            <a:r>
              <a:rPr lang="es-CO" sz="2400" dirty="0"/>
              <a:t>Valeria estudiante del Colegio Campestre del grado 6ª quiero conocer sobre las enfermedades de transmisión sexual (ETS) para explicarle a mis compañeros como cuidarse”. </a:t>
            </a:r>
            <a:endParaRPr lang="es-CO" sz="2400" dirty="0" smtClean="0"/>
          </a:p>
          <a:p>
            <a:endParaRPr lang="es-CO" sz="2400" dirty="0" smtClean="0"/>
          </a:p>
          <a:p>
            <a:r>
              <a:rPr lang="es-CO" sz="2400" dirty="0" err="1" smtClean="0"/>
              <a:t>Sit</a:t>
            </a:r>
            <a:r>
              <a:rPr lang="es-CO" sz="2400" dirty="0" smtClean="0"/>
              <a:t>. Vital # 5.</a:t>
            </a:r>
            <a:endParaRPr lang="en-US" sz="2400" dirty="0"/>
          </a:p>
          <a:p>
            <a:r>
              <a:rPr lang="es-ES" sz="2400" dirty="0"/>
              <a:t>“Yo, Estefanía Duque soy estudiante del Colegio Campestre del grado 10°B, escogí este tema debido a que </a:t>
            </a:r>
            <a:r>
              <a:rPr lang="es-US" sz="2400" dirty="0"/>
              <a:t>siempre me han interesado los temas ambientales y políticos. E</a:t>
            </a:r>
            <a:r>
              <a:rPr lang="es-ES" sz="2400" dirty="0"/>
              <a:t>n las elecciones presidenciales de este año en Colombia,</a:t>
            </a:r>
            <a:r>
              <a:rPr lang="es-US" sz="2400" dirty="0"/>
              <a:t> para </a:t>
            </a:r>
            <a:r>
              <a:rPr lang="es-ES" sz="2400" dirty="0"/>
              <a:t>algunos </a:t>
            </a:r>
            <a:r>
              <a:rPr lang="es-US" sz="2400" dirty="0"/>
              <a:t>candidatos, una </a:t>
            </a:r>
            <a:r>
              <a:rPr lang="es-ES" sz="2400" dirty="0"/>
              <a:t>idea para la restauración económica y el desarrollo del país era la implementación de la minería de tipo </a:t>
            </a:r>
            <a:r>
              <a:rPr lang="es-ES" sz="2400" dirty="0" err="1"/>
              <a:t>Fracking</a:t>
            </a:r>
            <a:r>
              <a:rPr lang="es-ES" sz="2400" dirty="0"/>
              <a:t> y no estoy de acuerdo por el peligro que representa </a:t>
            </a:r>
            <a:r>
              <a:rPr lang="es-US" sz="2400" dirty="0"/>
              <a:t>para el </a:t>
            </a:r>
            <a:r>
              <a:rPr lang="es-ES" sz="2400" dirty="0"/>
              <a:t>medio ambiente y la población</a:t>
            </a:r>
            <a:r>
              <a:rPr lang="es-ES" sz="2400" dirty="0" smtClean="0"/>
              <a:t>”</a:t>
            </a:r>
          </a:p>
          <a:p>
            <a:endParaRPr lang="es-ES" sz="2000" dirty="0" smtClean="0"/>
          </a:p>
          <a:p>
            <a:r>
              <a:rPr lang="es-ES" sz="20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161" y="341923"/>
            <a:ext cx="10396882" cy="1151965"/>
          </a:xfrm>
        </p:spPr>
        <p:txBody>
          <a:bodyPr/>
          <a:lstStyle/>
          <a:p>
            <a:r>
              <a:rPr lang="es-ES" dirty="0" smtClean="0"/>
              <a:t>Ejercicio 3: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6885" y="828431"/>
            <a:ext cx="11166008" cy="572867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es-ES" sz="2400" dirty="0" smtClean="0"/>
          </a:p>
          <a:p>
            <a:pPr marL="0" indent="0" algn="just">
              <a:buNone/>
            </a:pPr>
            <a:endParaRPr lang="es-ES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2600" dirty="0" smtClean="0"/>
              <a:t>escoger de </a:t>
            </a:r>
            <a:r>
              <a:rPr lang="es-ES" sz="2600" dirty="0" smtClean="0"/>
              <a:t>tu contexto real y preferencias vocacionales,</a:t>
            </a:r>
            <a:r>
              <a:rPr lang="es-ES" sz="2600" dirty="0" smtClean="0"/>
              <a:t> </a:t>
            </a:r>
            <a:r>
              <a:rPr lang="es-ES" sz="2600" dirty="0" smtClean="0"/>
              <a:t>una </a:t>
            </a:r>
            <a:r>
              <a:rPr lang="es-ES" sz="2600" dirty="0" smtClean="0"/>
              <a:t>problemática que te permita </a:t>
            </a:r>
            <a:r>
              <a:rPr lang="es-ES" sz="2600" dirty="0" smtClean="0"/>
              <a:t>desprender la formulación de una situación vital VINCULANTE Y </a:t>
            </a:r>
            <a:r>
              <a:rPr lang="es-ES" sz="2600" dirty="0" smtClean="0"/>
              <a:t>efectiva, e </a:t>
            </a:r>
            <a:r>
              <a:rPr lang="es-ES" sz="2600" dirty="0" smtClean="0"/>
              <a:t>incluya los componentes y requisitos TRABAJADOS DURANTE LA SESIÓN.</a:t>
            </a:r>
          </a:p>
          <a:p>
            <a:pPr marL="0" indent="0" algn="just">
              <a:buNone/>
            </a:pPr>
            <a:endParaRPr lang="es-ES" sz="26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2600" dirty="0" smtClean="0"/>
              <a:t>Redactar </a:t>
            </a:r>
            <a:r>
              <a:rPr lang="es-ES" sz="2600" dirty="0" smtClean="0"/>
              <a:t>tu</a:t>
            </a:r>
            <a:r>
              <a:rPr lang="es-ES" sz="2600" dirty="0" smtClean="0"/>
              <a:t> </a:t>
            </a:r>
            <a:r>
              <a:rPr lang="es-ES" sz="2600" dirty="0" smtClean="0"/>
              <a:t>situación vital en </a:t>
            </a:r>
            <a:r>
              <a:rPr lang="es-ES" sz="2600" dirty="0" smtClean="0"/>
              <a:t>limpio y someterla a la rúbrica de calificación personal según los criterios de la siguiente diapositiva, </a:t>
            </a:r>
            <a:r>
              <a:rPr lang="es-ES" sz="2600" dirty="0" smtClean="0"/>
              <a:t>de modo que puedas </a:t>
            </a:r>
            <a:r>
              <a:rPr lang="es-ES" sz="2600" dirty="0" smtClean="0"/>
              <a:t>determinar su validez y efectividad para tu proyecto de investigación . </a:t>
            </a:r>
            <a:endParaRPr lang="es-ES" sz="2600" dirty="0" smtClean="0"/>
          </a:p>
          <a:p>
            <a:pPr marL="0" indent="0" algn="just">
              <a:buNone/>
            </a:pPr>
            <a:endParaRPr lang="es-ES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2600" dirty="0" smtClean="0">
                <a:solidFill>
                  <a:schemeClr val="bg1"/>
                </a:solidFill>
              </a:rPr>
              <a:t>ENTREGAR </a:t>
            </a:r>
            <a:r>
              <a:rPr lang="es-ES" sz="2600" dirty="0" smtClean="0">
                <a:solidFill>
                  <a:schemeClr val="bg1"/>
                </a:solidFill>
              </a:rPr>
              <a:t>trabajo escrito con preliminares de lectura al final de esta semana</a:t>
            </a:r>
            <a:endParaRPr lang="es-ES" sz="2600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2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22816" y="0"/>
            <a:ext cx="11727136" cy="5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3733" y="280851"/>
            <a:ext cx="10396882" cy="1151965"/>
          </a:xfrm>
        </p:spPr>
        <p:txBody>
          <a:bodyPr/>
          <a:lstStyle/>
          <a:p>
            <a:r>
              <a:rPr lang="es-ES" dirty="0" smtClean="0"/>
              <a:t>demostración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>
          <a:xfrm>
            <a:off x="465908" y="1332411"/>
            <a:ext cx="10394707" cy="404948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C00000"/>
                </a:solidFill>
              </a:rPr>
              <a:t>Indagar </a:t>
            </a:r>
            <a:r>
              <a:rPr lang="es-ES" sz="2400" dirty="0" smtClean="0"/>
              <a:t>en escenarios </a:t>
            </a:r>
            <a:r>
              <a:rPr lang="es-ES" sz="2400" dirty="0" err="1" smtClean="0"/>
              <a:t>intra</a:t>
            </a:r>
            <a:r>
              <a:rPr lang="es-ES" sz="2400" dirty="0" smtClean="0"/>
              <a:t> o extra-escolares, problemáticas o experiencias que puedan resultar </a:t>
            </a:r>
            <a:r>
              <a:rPr lang="es-ES" sz="2400" dirty="0" smtClean="0">
                <a:solidFill>
                  <a:srgbClr val="C00000"/>
                </a:solidFill>
              </a:rPr>
              <a:t>inspiradoras, vinculantes y motivadoras </a:t>
            </a:r>
            <a:r>
              <a:rPr lang="es-ES" sz="2400" dirty="0" smtClean="0"/>
              <a:t>frente a procesos de lectura e investigación, para TU PROYECTO DE PRODUCCIÓN INTELECTUAL.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C00000"/>
                </a:solidFill>
              </a:rPr>
              <a:t>Documentar </a:t>
            </a:r>
            <a:r>
              <a:rPr lang="es-ES" sz="2400" dirty="0" smtClean="0"/>
              <a:t>dichas experiencias o temáticas de la vida real, de donde </a:t>
            </a:r>
            <a:r>
              <a:rPr lang="es-ES" sz="2400" dirty="0" err="1" smtClean="0"/>
              <a:t>puedaS</a:t>
            </a:r>
            <a:r>
              <a:rPr lang="es-ES" sz="2400" dirty="0" smtClean="0"/>
              <a:t> desprender TU propia formulación de </a:t>
            </a:r>
            <a:r>
              <a:rPr lang="es-ES" sz="2400" dirty="0" err="1" smtClean="0"/>
              <a:t>situaciÓN</a:t>
            </a:r>
            <a:r>
              <a:rPr lang="es-ES" sz="2400" dirty="0" smtClean="0"/>
              <a:t> vital, </a:t>
            </a:r>
            <a:r>
              <a:rPr lang="es-ES" sz="2400" dirty="0" smtClean="0">
                <a:solidFill>
                  <a:srgbClr val="C00000"/>
                </a:solidFill>
              </a:rPr>
              <a:t>desde los elementos analizados en la pasada clase de lectores competentes</a:t>
            </a:r>
            <a:r>
              <a:rPr lang="es-ES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C00000"/>
                </a:solidFill>
              </a:rPr>
              <a:t>Enviar</a:t>
            </a:r>
            <a:r>
              <a:rPr lang="es-ES" sz="2400" dirty="0" smtClean="0"/>
              <a:t> </a:t>
            </a:r>
            <a:r>
              <a:rPr lang="es-ES" sz="2400" dirty="0" smtClean="0">
                <a:solidFill>
                  <a:srgbClr val="C00000"/>
                </a:solidFill>
              </a:rPr>
              <a:t>la primera entrega </a:t>
            </a:r>
            <a:r>
              <a:rPr lang="es-ES" sz="2400" dirty="0" err="1" smtClean="0">
                <a:solidFill>
                  <a:srgbClr val="C00000"/>
                </a:solidFill>
              </a:rPr>
              <a:t>p.i</a:t>
            </a:r>
            <a:r>
              <a:rPr lang="es-ES" sz="2400" dirty="0" smtClean="0">
                <a:solidFill>
                  <a:srgbClr val="C00000"/>
                </a:solidFill>
              </a:rPr>
              <a:t> </a:t>
            </a:r>
            <a:r>
              <a:rPr lang="es-ES" sz="2400" dirty="0" smtClean="0"/>
              <a:t>al correo de TU asesor (o trabajo impreso), en el transcurso de </a:t>
            </a:r>
            <a:r>
              <a:rPr lang="es-ES" sz="2400" dirty="0" smtClean="0"/>
              <a:t>la </a:t>
            </a:r>
            <a:r>
              <a:rPr lang="es-ES" sz="2400" dirty="0" smtClean="0"/>
              <a:t>semana, con los siguientes elementos: </a:t>
            </a:r>
            <a:r>
              <a:rPr lang="es-ES" sz="2400" dirty="0" smtClean="0">
                <a:solidFill>
                  <a:srgbClr val="C00000"/>
                </a:solidFill>
              </a:rPr>
              <a:t>situación vital, propósito de lectura y preguntas de lectura en estructura </a:t>
            </a:r>
            <a:r>
              <a:rPr lang="es-ES" sz="2400" dirty="0" smtClean="0">
                <a:solidFill>
                  <a:srgbClr val="C00000"/>
                </a:solidFill>
              </a:rPr>
              <a:t>argumental</a:t>
            </a:r>
            <a:r>
              <a:rPr lang="es-ES" sz="2400" dirty="0" smtClean="0">
                <a:solidFill>
                  <a:srgbClr val="C00000"/>
                </a:solidFill>
              </a:rPr>
              <a:t>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2293" y="385354"/>
            <a:ext cx="10396882" cy="1151965"/>
          </a:xfrm>
        </p:spPr>
        <p:txBody>
          <a:bodyPr/>
          <a:lstStyle/>
          <a:p>
            <a:r>
              <a:rPr lang="es-ES" dirty="0" smtClean="0"/>
              <a:t>Síntesis y conclusiones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452360" y="1885919"/>
            <a:ext cx="3520439" cy="331118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3200" dirty="0" smtClean="0"/>
              <a:t>Transferencia</a:t>
            </a:r>
          </a:p>
          <a:p>
            <a:pPr marL="0" indent="0">
              <a:buNone/>
            </a:pPr>
            <a:endParaRPr lang="es-ES" sz="3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sz="3200" dirty="0" smtClean="0"/>
              <a:t>Verificación</a:t>
            </a:r>
          </a:p>
          <a:p>
            <a:pPr marL="0" indent="0">
              <a:buNone/>
            </a:pPr>
            <a:endParaRPr lang="es-ES" sz="3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sz="3200" dirty="0" smtClean="0"/>
              <a:t>Meta-cognición</a:t>
            </a:r>
            <a:endParaRPr lang="en-US" sz="3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384662" y="3000312"/>
            <a:ext cx="352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C00000"/>
                </a:solidFill>
              </a:rPr>
              <a:t>Respondamos…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 rot="20435939">
            <a:off x="5559144" y="2410021"/>
            <a:ext cx="1554480" cy="195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echa derecha 5"/>
          <p:cNvSpPr/>
          <p:nvPr/>
        </p:nvSpPr>
        <p:spPr>
          <a:xfrm>
            <a:off x="5529425" y="3354255"/>
            <a:ext cx="1554480" cy="195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echa derecha 6"/>
          <p:cNvSpPr/>
          <p:nvPr/>
        </p:nvSpPr>
        <p:spPr>
          <a:xfrm rot="1100484">
            <a:off x="5538080" y="4285473"/>
            <a:ext cx="1554480" cy="195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128554" y="2214154"/>
            <a:ext cx="5323113" cy="1151965"/>
          </a:xfrm>
        </p:spPr>
        <p:txBody>
          <a:bodyPr>
            <a:noAutofit/>
          </a:bodyPr>
          <a:lstStyle/>
          <a:p>
            <a:r>
              <a:rPr lang="es-ES" sz="9600" dirty="0" smtClean="0"/>
              <a:t>¡gracias!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90475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20851"/>
            <a:ext cx="10396882" cy="1151965"/>
          </a:xfrm>
        </p:spPr>
        <p:txBody>
          <a:bodyPr/>
          <a:lstStyle/>
          <a:p>
            <a:r>
              <a:rPr lang="es-ES" dirty="0" smtClean="0"/>
              <a:t>video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89857" y="1137077"/>
            <a:ext cx="10394707" cy="459751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¿Qué sensaciones y/o emociones nos embargaron durante el video?</a:t>
            </a:r>
          </a:p>
          <a:p>
            <a:r>
              <a:rPr lang="es-ES" sz="2400" dirty="0" smtClean="0"/>
              <a:t>¿</a:t>
            </a:r>
            <a:r>
              <a:rPr lang="es-ES" sz="2400" dirty="0" err="1" smtClean="0"/>
              <a:t>PoR</a:t>
            </a:r>
            <a:r>
              <a:rPr lang="es-ES" sz="2400" dirty="0" smtClean="0"/>
              <a:t> QUÉ RAZÓN NOS RESULTA IMPACTANTE Y/o VINCULANTE LA HISTORIA?</a:t>
            </a:r>
          </a:p>
          <a:p>
            <a:r>
              <a:rPr lang="es-ES" sz="2400" dirty="0" smtClean="0"/>
              <a:t>¿Alguien experimentó el deseo o la necesidad de hacer algo frente a la problemática en cuestión?</a:t>
            </a:r>
          </a:p>
          <a:p>
            <a:r>
              <a:rPr lang="es-ES" sz="2400" dirty="0" smtClean="0"/>
              <a:t>¿qué creen ustedes que sería necesario para transformar esa realidad?</a:t>
            </a:r>
          </a:p>
          <a:p>
            <a:r>
              <a:rPr lang="es-ES" sz="2400" dirty="0" smtClean="0"/>
              <a:t>¿sería importante lograr un impacto real sobre la situación planteada en el video?</a:t>
            </a:r>
          </a:p>
          <a:p>
            <a:r>
              <a:rPr lang="es-ES" sz="2400" dirty="0" smtClean="0"/>
              <a:t>¿lo consideran posible desde sus diferentes roles personales?</a:t>
            </a:r>
            <a:endParaRPr lang="en-US" sz="2400" dirty="0"/>
          </a:p>
        </p:txBody>
      </p:sp>
      <p:sp>
        <p:nvSpPr>
          <p:cNvPr id="4" name="Triángulo isósceles 3"/>
          <p:cNvSpPr/>
          <p:nvPr/>
        </p:nvSpPr>
        <p:spPr>
          <a:xfrm rot="5400000">
            <a:off x="2573382" y="535273"/>
            <a:ext cx="548640" cy="41801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25" y="575369"/>
            <a:ext cx="10396882" cy="1151965"/>
          </a:xfrm>
        </p:spPr>
        <p:txBody>
          <a:bodyPr/>
          <a:lstStyle/>
          <a:p>
            <a:r>
              <a:rPr lang="es-ES" dirty="0" smtClean="0"/>
              <a:t>propósito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07646" y="1813304"/>
            <a:ext cx="10748108" cy="33111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4000" dirty="0" smtClean="0"/>
              <a:t>Reconocer los elementos que caracterizan la formulación de situaciones vitales vinculantes, para desprender de ellas propósitos de </a:t>
            </a:r>
            <a:r>
              <a:rPr lang="es-ES" sz="4000" dirty="0" smtClean="0"/>
              <a:t>lectura que conlleven a procesos de investigación, </a:t>
            </a:r>
            <a:r>
              <a:rPr lang="es-ES" sz="4000" dirty="0" smtClean="0"/>
              <a:t>en una estructura semántica determinada.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425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033" y="764178"/>
            <a:ext cx="10396882" cy="1151965"/>
          </a:xfrm>
        </p:spPr>
        <p:txBody>
          <a:bodyPr/>
          <a:lstStyle/>
          <a:p>
            <a:r>
              <a:rPr lang="es-ES" dirty="0" smtClean="0"/>
              <a:t>Reglas de juego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92033" y="1710698"/>
            <a:ext cx="10394707" cy="3311189"/>
          </a:xfrm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rgbClr val="C00000"/>
                </a:solidFill>
              </a:rPr>
              <a:t>Bienestar:</a:t>
            </a:r>
            <a:r>
              <a:rPr lang="es-ES" sz="2800" dirty="0" smtClean="0"/>
              <a:t>  permanezcamos  en sala el mayor tiempo posible</a:t>
            </a:r>
          </a:p>
          <a:p>
            <a:r>
              <a:rPr lang="es-ES" sz="2800" dirty="0" smtClean="0">
                <a:solidFill>
                  <a:srgbClr val="C00000"/>
                </a:solidFill>
              </a:rPr>
              <a:t>Convivencia:  </a:t>
            </a:r>
            <a:r>
              <a:rPr lang="es-ES" sz="2800" dirty="0" smtClean="0"/>
              <a:t>hagamos uso respetuoso y ordenado de la palabra</a:t>
            </a:r>
          </a:p>
          <a:p>
            <a:r>
              <a:rPr lang="es-ES" sz="2800" dirty="0" smtClean="0">
                <a:solidFill>
                  <a:srgbClr val="C00000"/>
                </a:solidFill>
              </a:rPr>
              <a:t>Participación:  </a:t>
            </a:r>
            <a:r>
              <a:rPr lang="es-ES" sz="2800" dirty="0" smtClean="0"/>
              <a:t>escucha activa y propositiva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86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685802" y="-15329"/>
            <a:ext cx="10394706" cy="1151965"/>
          </a:xfrm>
        </p:spPr>
        <p:txBody>
          <a:bodyPr/>
          <a:lstStyle/>
          <a:p>
            <a:r>
              <a:rPr lang="es-ES" dirty="0" smtClean="0"/>
              <a:t>Bucle vicioso…</a:t>
            </a:r>
            <a:endParaRPr lang="en-US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idx="1"/>
          </p:nvPr>
        </p:nvSpPr>
        <p:spPr>
          <a:xfrm>
            <a:off x="1369937" y="1035559"/>
            <a:ext cx="3310128" cy="601961"/>
          </a:xfrm>
        </p:spPr>
        <p:txBody>
          <a:bodyPr/>
          <a:lstStyle/>
          <a:p>
            <a:r>
              <a:rPr lang="es-ES" dirty="0" smtClean="0"/>
              <a:t>1</a:t>
            </a:r>
            <a:endParaRPr lang="en-US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half" idx="15"/>
          </p:nvPr>
        </p:nvSpPr>
        <p:spPr>
          <a:xfrm>
            <a:off x="1260031" y="1508173"/>
            <a:ext cx="3310128" cy="1519746"/>
          </a:xfrm>
        </p:spPr>
        <p:txBody>
          <a:bodyPr>
            <a:noAutofit/>
          </a:bodyPr>
          <a:lstStyle/>
          <a:p>
            <a:r>
              <a:rPr lang="es-ES" sz="2000" dirty="0" smtClean="0"/>
              <a:t>Los estudiantes no identifican ni comprenden los elementos </a:t>
            </a:r>
            <a:r>
              <a:rPr lang="es-ES" sz="2000" dirty="0" err="1" smtClean="0"/>
              <a:t>escenciales</a:t>
            </a:r>
            <a:r>
              <a:rPr lang="es-ES" sz="2000" dirty="0" smtClean="0"/>
              <a:t> de una situación vital</a:t>
            </a:r>
            <a:endParaRPr lang="en-US" sz="2000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"/>
          </p:nvPr>
        </p:nvSpPr>
        <p:spPr>
          <a:xfrm>
            <a:off x="4348654" y="3226052"/>
            <a:ext cx="3310128" cy="576262"/>
          </a:xfrm>
        </p:spPr>
        <p:txBody>
          <a:bodyPr/>
          <a:lstStyle/>
          <a:p>
            <a:r>
              <a:rPr lang="es-ES" dirty="0" smtClean="0"/>
              <a:t>3</a:t>
            </a:r>
            <a:endParaRPr lang="en-U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half" idx="16"/>
          </p:nvPr>
        </p:nvSpPr>
        <p:spPr>
          <a:xfrm>
            <a:off x="4182102" y="3675832"/>
            <a:ext cx="3643231" cy="1844464"/>
          </a:xfrm>
        </p:spPr>
        <p:txBody>
          <a:bodyPr>
            <a:noAutofit/>
          </a:bodyPr>
          <a:lstStyle/>
          <a:p>
            <a:r>
              <a:rPr lang="es-ES" sz="2000" dirty="0" smtClean="0"/>
              <a:t> los estudiantes realizan procesos de lectura e investigación poco autónomos, de baja calidad y autenticidad</a:t>
            </a:r>
            <a:endParaRPr lang="en-US" sz="2000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3"/>
          </p:nvPr>
        </p:nvSpPr>
        <p:spPr>
          <a:xfrm>
            <a:off x="7603829" y="1124455"/>
            <a:ext cx="3310128" cy="576262"/>
          </a:xfrm>
        </p:spPr>
        <p:txBody>
          <a:bodyPr/>
          <a:lstStyle/>
          <a:p>
            <a:r>
              <a:rPr lang="es-ES" dirty="0" smtClean="0"/>
              <a:t>2</a:t>
            </a:r>
            <a:endParaRPr lang="en-US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half" idx="17"/>
          </p:nvPr>
        </p:nvSpPr>
        <p:spPr>
          <a:xfrm>
            <a:off x="7713735" y="1595839"/>
            <a:ext cx="3310128" cy="1818765"/>
          </a:xfrm>
        </p:spPr>
        <p:txBody>
          <a:bodyPr>
            <a:normAutofit lnSpcReduction="10000"/>
          </a:bodyPr>
          <a:lstStyle/>
          <a:p>
            <a:r>
              <a:rPr lang="es-ES" sz="2000" dirty="0"/>
              <a:t>Los estudiantes formulan situaciones vitales pobres y poco </a:t>
            </a:r>
            <a:r>
              <a:rPr lang="es-ES" sz="2000" dirty="0" smtClean="0"/>
              <a:t>vinculantes a procesos de lectura e investigación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1" name="Flecha derecha 20"/>
          <p:cNvSpPr/>
          <p:nvPr/>
        </p:nvSpPr>
        <p:spPr>
          <a:xfrm>
            <a:off x="5025072" y="1784549"/>
            <a:ext cx="223374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echa derecha 21"/>
          <p:cNvSpPr/>
          <p:nvPr/>
        </p:nvSpPr>
        <p:spPr>
          <a:xfrm rot="8815010">
            <a:off x="7860293" y="3735858"/>
            <a:ext cx="18783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echa derecha 23"/>
          <p:cNvSpPr/>
          <p:nvPr/>
        </p:nvSpPr>
        <p:spPr>
          <a:xfrm rot="13290703">
            <a:off x="2451730" y="3686358"/>
            <a:ext cx="18783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685802" y="-15329"/>
            <a:ext cx="10394706" cy="1151965"/>
          </a:xfrm>
        </p:spPr>
        <p:txBody>
          <a:bodyPr/>
          <a:lstStyle/>
          <a:p>
            <a:r>
              <a:rPr lang="es-ES" dirty="0" smtClean="0"/>
              <a:t>Bucle virtuoso…</a:t>
            </a:r>
            <a:endParaRPr lang="en-US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idx="1"/>
          </p:nvPr>
        </p:nvSpPr>
        <p:spPr>
          <a:xfrm>
            <a:off x="4293701" y="957698"/>
            <a:ext cx="3310128" cy="601961"/>
          </a:xfrm>
        </p:spPr>
        <p:txBody>
          <a:bodyPr/>
          <a:lstStyle/>
          <a:p>
            <a:r>
              <a:rPr lang="es-ES" dirty="0"/>
              <a:t>3</a:t>
            </a:r>
            <a:endParaRPr lang="en-US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half" idx="15"/>
          </p:nvPr>
        </p:nvSpPr>
        <p:spPr>
          <a:xfrm>
            <a:off x="550244" y="3670474"/>
            <a:ext cx="3956441" cy="1519746"/>
          </a:xfrm>
        </p:spPr>
        <p:txBody>
          <a:bodyPr>
            <a:noAutofit/>
          </a:bodyPr>
          <a:lstStyle/>
          <a:p>
            <a:r>
              <a:rPr lang="es-ES" sz="2000" dirty="0" smtClean="0"/>
              <a:t>Los estudiantes identifican y comprenden los componentes </a:t>
            </a:r>
            <a:r>
              <a:rPr lang="es-ES" sz="2000" dirty="0" err="1" smtClean="0"/>
              <a:t>escenciales</a:t>
            </a:r>
            <a:r>
              <a:rPr lang="es-ES" sz="2000" dirty="0" smtClean="0"/>
              <a:t> de situaciones vitales que ameritan procesos de lectura</a:t>
            </a:r>
            <a:endParaRPr lang="en-US" sz="2000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"/>
          </p:nvPr>
        </p:nvSpPr>
        <p:spPr>
          <a:xfrm>
            <a:off x="716796" y="3148546"/>
            <a:ext cx="3310128" cy="576262"/>
          </a:xfrm>
        </p:spPr>
        <p:txBody>
          <a:bodyPr/>
          <a:lstStyle/>
          <a:p>
            <a:r>
              <a:rPr lang="es-ES" dirty="0"/>
              <a:t>1</a:t>
            </a:r>
            <a:endParaRPr lang="en-U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half" idx="16"/>
          </p:nvPr>
        </p:nvSpPr>
        <p:spPr>
          <a:xfrm>
            <a:off x="4049606" y="1559659"/>
            <a:ext cx="3643231" cy="1844464"/>
          </a:xfrm>
        </p:spPr>
        <p:txBody>
          <a:bodyPr>
            <a:noAutofit/>
          </a:bodyPr>
          <a:lstStyle/>
          <a:p>
            <a:r>
              <a:rPr lang="es-ES" sz="2000" dirty="0" smtClean="0"/>
              <a:t> los estudiantes realizan procesos de lectura e investigación autónomos y auténticos, que arrojan productos calidad </a:t>
            </a:r>
            <a:endParaRPr lang="en-US" sz="2000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3"/>
          </p:nvPr>
        </p:nvSpPr>
        <p:spPr>
          <a:xfrm>
            <a:off x="7793063" y="3178914"/>
            <a:ext cx="3310128" cy="576262"/>
          </a:xfrm>
        </p:spPr>
        <p:txBody>
          <a:bodyPr/>
          <a:lstStyle/>
          <a:p>
            <a:r>
              <a:rPr lang="es-ES" dirty="0"/>
              <a:t>2</a:t>
            </a:r>
            <a:endParaRPr lang="en-US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half" idx="17"/>
          </p:nvPr>
        </p:nvSpPr>
        <p:spPr>
          <a:xfrm>
            <a:off x="7692837" y="3670474"/>
            <a:ext cx="3310128" cy="1818765"/>
          </a:xfrm>
        </p:spPr>
        <p:txBody>
          <a:bodyPr>
            <a:normAutofit lnSpcReduction="10000"/>
          </a:bodyPr>
          <a:lstStyle/>
          <a:p>
            <a:r>
              <a:rPr lang="es-ES" sz="2000" dirty="0"/>
              <a:t>Los estudiantes formulan situaciones </a:t>
            </a:r>
            <a:r>
              <a:rPr lang="es-ES" sz="2000" dirty="0" smtClean="0"/>
              <a:t>vitales con criterios válidos y vinculantes a procesos de lectura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1" name="Flecha derecha 20"/>
          <p:cNvSpPr/>
          <p:nvPr/>
        </p:nvSpPr>
        <p:spPr>
          <a:xfrm>
            <a:off x="4884380" y="4126280"/>
            <a:ext cx="223374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echa derecha 21"/>
          <p:cNvSpPr/>
          <p:nvPr/>
        </p:nvSpPr>
        <p:spPr>
          <a:xfrm rot="13041852">
            <a:off x="7550224" y="2246590"/>
            <a:ext cx="18783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echa derecha 23"/>
          <p:cNvSpPr/>
          <p:nvPr/>
        </p:nvSpPr>
        <p:spPr>
          <a:xfrm rot="8278367">
            <a:off x="2354816" y="2193664"/>
            <a:ext cx="18783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1450" y="60089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Ejercicio # 1:  </a:t>
            </a:r>
            <a:r>
              <a:rPr lang="es-ES" sz="2700" dirty="0" smtClean="0">
                <a:solidFill>
                  <a:schemeClr val="tx1"/>
                </a:solidFill>
              </a:rPr>
              <a:t>Lee Algunas definiciones de lo que es una “situación vital” desde diferentes áreas del saber y elabora un resumen de estas, de modo que puedas formular tu propia definición  …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87682" y="2521130"/>
            <a:ext cx="10394707" cy="295220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3300" dirty="0"/>
              <a:t>“La noción de </a:t>
            </a:r>
            <a:r>
              <a:rPr lang="es-MX" sz="3300" dirty="0">
                <a:solidFill>
                  <a:srgbClr val="C00000"/>
                </a:solidFill>
              </a:rPr>
              <a:t>Situación Vital </a:t>
            </a:r>
            <a:r>
              <a:rPr lang="es-MX" sz="3300" dirty="0"/>
              <a:t>está relacionada con el concepto de "mundo" de los filósofos existencialistas, y se refiere, esencialmente, al conjunto de seres y cosas con los cuales la persona establece una relación significativa; ambas, </a:t>
            </a:r>
            <a:r>
              <a:rPr lang="es-MX" sz="3300" dirty="0">
                <a:solidFill>
                  <a:srgbClr val="C00000"/>
                </a:solidFill>
              </a:rPr>
              <a:t>el yo (la persona) y su mundo (la circunstancia que le tocó vivir) inseparablemente ...</a:t>
            </a:r>
            <a:r>
              <a:rPr lang="es-MX" sz="3300" dirty="0"/>
              <a:t>” </a:t>
            </a:r>
            <a:r>
              <a:rPr lang="es-ES" sz="3300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es-ES" sz="33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s-MX" sz="3300" dirty="0">
                <a:solidFill>
                  <a:srgbClr val="C00000"/>
                </a:solidFill>
              </a:rPr>
              <a:t>(FILOSOFÍA)</a:t>
            </a:r>
            <a:endParaRPr lang="en-US" sz="33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70709" y="653143"/>
            <a:ext cx="103849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“Los </a:t>
            </a:r>
            <a:r>
              <a:rPr lang="es-MX" sz="2400" i="1" dirty="0"/>
              <a:t>perfiles</a:t>
            </a:r>
            <a:r>
              <a:rPr lang="es-MX" sz="2400" dirty="0"/>
              <a:t> de las </a:t>
            </a:r>
            <a:r>
              <a:rPr lang="es-MX" sz="2400" dirty="0">
                <a:solidFill>
                  <a:srgbClr val="C00000"/>
                </a:solidFill>
              </a:rPr>
              <a:t>Situaciones Vitales </a:t>
            </a:r>
            <a:r>
              <a:rPr lang="es-MX" sz="2400" dirty="0"/>
              <a:t>elaborados desde la perspectiva de género, resumen la existencia cuantitativa y cualitativa de informaciones sobre aspectos de la realidad que afectan a los procesos de desarrollo de las sociedades…consiste en la realización de investigaciones cuya finalidad es observar, analizar y establecer un diagnóstico de determinada realidad social, económica, política y cultural. En estos diagnósticos, los </a:t>
            </a:r>
            <a:r>
              <a:rPr lang="es-MX" sz="2400" i="1" dirty="0"/>
              <a:t>perfiles</a:t>
            </a:r>
            <a:r>
              <a:rPr lang="es-MX" sz="2400" dirty="0"/>
              <a:t> de la realidad de las comunidades u otros grupos sociales que han de observarse </a:t>
            </a:r>
            <a:r>
              <a:rPr lang="es-MX" sz="2400" i="1" dirty="0">
                <a:solidFill>
                  <a:srgbClr val="C00000"/>
                </a:solidFill>
              </a:rPr>
              <a:t>son instrumentos fundamentales para adoptar decisiones, proponer acciones, dar seguimiento a la investigación o al proyecto de que se trate, y evaluar lo realizado tanto en las búsquedas como en los planes emprendidos” </a:t>
            </a:r>
            <a:endParaRPr lang="es-MX" sz="2400" i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i="1" dirty="0"/>
          </a:p>
          <a:p>
            <a:r>
              <a:rPr lang="es-MX" sz="2400" i="1" dirty="0" smtClean="0">
                <a:solidFill>
                  <a:srgbClr val="C00000"/>
                </a:solidFill>
              </a:rPr>
              <a:t>(</a:t>
            </a:r>
            <a:r>
              <a:rPr lang="es-MX" sz="2400" i="1" dirty="0">
                <a:solidFill>
                  <a:srgbClr val="C00000"/>
                </a:solidFill>
              </a:rPr>
              <a:t>SOCIOLOGÍA</a:t>
            </a:r>
            <a:r>
              <a:rPr lang="es-MX" sz="2400" i="1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3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2176</TotalTime>
  <Words>1445</Words>
  <Application>Microsoft Office PowerPoint</Application>
  <PresentationFormat>Panorámica</PresentationFormat>
  <Paragraphs>119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Impact</vt:lpstr>
      <vt:lpstr>Wingdings</vt:lpstr>
      <vt:lpstr>Evento principal</vt:lpstr>
      <vt:lpstr>Sesión #1,  lectores competentes</vt:lpstr>
      <vt:lpstr>Video afectivo</vt:lpstr>
      <vt:lpstr>video</vt:lpstr>
      <vt:lpstr>propósito</vt:lpstr>
      <vt:lpstr>Reglas de juego</vt:lpstr>
      <vt:lpstr>Bucle vicioso…</vt:lpstr>
      <vt:lpstr>Bucle virtuoso…</vt:lpstr>
      <vt:lpstr>Ejercicio # 1:  Lee Algunas definiciones de lo que es una “situación vital” desde diferentes áreas del saber y elabora un resumen de estas, de modo que puedas formular tu propia definición  …</vt:lpstr>
      <vt:lpstr>Presentación de PowerPoint</vt:lpstr>
      <vt:lpstr>Presentación de PowerPoint</vt:lpstr>
      <vt:lpstr>Desde pedagogía conceptual…</vt:lpstr>
      <vt:lpstr>Presentación de PowerPoint</vt:lpstr>
      <vt:lpstr>SOCIALICEMOS…</vt:lpstr>
      <vt:lpstr>Componentes desde p.C…</vt:lpstr>
      <vt:lpstr>Presentación de PowerPoint</vt:lpstr>
      <vt:lpstr>Presentación de PowerPoint</vt:lpstr>
      <vt:lpstr>Presentación de PowerPoint</vt:lpstr>
      <vt:lpstr>Propósito de lectura =</vt:lpstr>
      <vt:lpstr>VERBOS SEGÚN EST. SEMÁNTICA… </vt:lpstr>
      <vt:lpstr>EJERCICIO 2:</vt:lpstr>
      <vt:lpstr>Presentación de PowerPoint</vt:lpstr>
      <vt:lpstr>Presentación de PowerPoint</vt:lpstr>
      <vt:lpstr>Ejercicio 3:</vt:lpstr>
      <vt:lpstr>Presentación de PowerPoint</vt:lpstr>
      <vt:lpstr>demostración</vt:lpstr>
      <vt:lpstr>Síntesis y conclusiones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ER Encuentro de capacitación docente</dc:title>
  <dc:creator>Lenovo</dc:creator>
  <cp:lastModifiedBy>Francisco</cp:lastModifiedBy>
  <cp:revision>66</cp:revision>
  <dcterms:created xsi:type="dcterms:W3CDTF">2022-01-17T20:09:16Z</dcterms:created>
  <dcterms:modified xsi:type="dcterms:W3CDTF">2025-03-03T18:19:22Z</dcterms:modified>
</cp:coreProperties>
</file>