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0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0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3847224fb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847224fb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3847224f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3847224f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3847224fb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847224fb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847224fb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847224fb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847224fb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847224fb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3847224fb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847224fb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847224fb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3847224fb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847224fb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3847224fb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847224fb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847224fb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Producción intelectual</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rotWithShape="1">
          <a:blip r:embed="rId3">
            <a:alphaModFix/>
          </a:blip>
          <a:srcRect b="0" l="0" r="0" t="22976"/>
          <a:stretch/>
        </p:blipFill>
        <p:spPr>
          <a:xfrm>
            <a:off x="795338" y="1023738"/>
            <a:ext cx="7553325" cy="3096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280725"/>
            <a:ext cx="8520600" cy="170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Situación vital:</a:t>
            </a:r>
            <a:endParaRPr sz="1350">
              <a:highlight>
                <a:srgbClr val="FFFFFF"/>
              </a:highlight>
            </a:endParaRPr>
          </a:p>
          <a:p>
            <a:pPr indent="0" lvl="0" marL="0" rtl="0" algn="l">
              <a:lnSpc>
                <a:spcPct val="133333"/>
              </a:lnSpc>
              <a:spcBef>
                <a:spcPts val="0"/>
              </a:spcBef>
              <a:spcAft>
                <a:spcPts val="0"/>
              </a:spcAft>
              <a:buNone/>
            </a:pPr>
            <a:r>
              <a:t/>
            </a:r>
            <a:endParaRPr sz="1572">
              <a:highlight>
                <a:srgbClr val="FFFFFF"/>
              </a:highlight>
            </a:endParaRPr>
          </a:p>
          <a:p>
            <a:pPr indent="0" lvl="0" marL="0" rtl="0" algn="l">
              <a:lnSpc>
                <a:spcPct val="133333"/>
              </a:lnSpc>
              <a:spcBef>
                <a:spcPts val="600"/>
              </a:spcBef>
              <a:spcAft>
                <a:spcPts val="0"/>
              </a:spcAft>
              <a:buClr>
                <a:schemeClr val="dk1"/>
              </a:buClr>
              <a:buSzPct val="69964"/>
              <a:buFont typeface="Arial"/>
              <a:buNone/>
            </a:pPr>
            <a:r>
              <a:rPr lang="es" sz="1572">
                <a:highlight>
                  <a:srgbClr val="FFFFFF"/>
                </a:highlight>
              </a:rPr>
              <a:t>La </a:t>
            </a:r>
            <a:r>
              <a:rPr b="1" i="1" lang="es" sz="1572" u="sng">
                <a:highlight>
                  <a:srgbClr val="FFFFFF"/>
                </a:highlight>
              </a:rPr>
              <a:t>situación vital</a:t>
            </a:r>
            <a:r>
              <a:rPr lang="es" sz="1572">
                <a:highlight>
                  <a:srgbClr val="FFFFFF"/>
                </a:highlight>
              </a:rPr>
              <a:t> en lectores competentes, son aquellas donde las situaciones son delicadas e inquietantes, por lo que son un propósito su formulación, pueden ser diversas maneras, como por ejemplo argumentadas, formuladas, e incluso conceptuales.</a:t>
            </a:r>
            <a:endParaRPr sz="1572">
              <a:highlight>
                <a:srgbClr val="FFFFFF"/>
              </a:highlight>
            </a:endParaRPr>
          </a:p>
          <a:p>
            <a:pPr indent="0" lvl="0" marL="0" rtl="0" algn="l">
              <a:lnSpc>
                <a:spcPct val="115000"/>
              </a:lnSpc>
              <a:spcBef>
                <a:spcPts val="600"/>
              </a:spcBef>
              <a:spcAft>
                <a:spcPts val="0"/>
              </a:spcAft>
              <a:buClr>
                <a:schemeClr val="dk1"/>
              </a:buClr>
              <a:buSzPct val="100000"/>
              <a:buFont typeface="Arial"/>
              <a:buNone/>
            </a:pPr>
            <a:r>
              <a:t/>
            </a:r>
            <a:endParaRPr sz="1100"/>
          </a:p>
          <a:p>
            <a:pPr indent="0" lvl="0" marL="0" rtl="0" algn="l">
              <a:spcBef>
                <a:spcPts val="0"/>
              </a:spcBef>
              <a:spcAft>
                <a:spcPts val="0"/>
              </a:spcAft>
              <a:buNone/>
            </a:pPr>
            <a:r>
              <a:t/>
            </a:r>
            <a:endParaRPr/>
          </a:p>
        </p:txBody>
      </p:sp>
      <p:sp>
        <p:nvSpPr>
          <p:cNvPr id="61" name="Google Shape;61;p14"/>
          <p:cNvSpPr txBox="1"/>
          <p:nvPr>
            <p:ph idx="1" type="body"/>
          </p:nvPr>
        </p:nvSpPr>
        <p:spPr>
          <a:xfrm>
            <a:off x="311700" y="23025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2900">
                <a:solidFill>
                  <a:schemeClr val="dk1"/>
                </a:solidFill>
              </a:rPr>
              <a:t>Rol:              ¿Quién?                ¿Por qué?</a:t>
            </a:r>
            <a:endParaRPr sz="2900">
              <a:solidFill>
                <a:schemeClr val="dk1"/>
              </a:solidFill>
            </a:endParaRPr>
          </a:p>
          <a:p>
            <a:pPr indent="0" lvl="0" marL="0" rtl="0" algn="l">
              <a:spcBef>
                <a:spcPts val="1200"/>
              </a:spcBef>
              <a:spcAft>
                <a:spcPts val="0"/>
              </a:spcAft>
              <a:buNone/>
            </a:pPr>
            <a:r>
              <a:rPr lang="es" sz="2900">
                <a:solidFill>
                  <a:schemeClr val="dk1"/>
                </a:solidFill>
              </a:rPr>
              <a:t>Contexto:             ¿Qué?             ¿Cómo?</a:t>
            </a:r>
            <a:endParaRPr sz="2900">
              <a:solidFill>
                <a:schemeClr val="dk1"/>
              </a:solidFill>
            </a:endParaRPr>
          </a:p>
          <a:p>
            <a:pPr indent="0" lvl="0" marL="0" rtl="0" algn="l">
              <a:spcBef>
                <a:spcPts val="1200"/>
              </a:spcBef>
              <a:spcAft>
                <a:spcPts val="0"/>
              </a:spcAft>
              <a:buNone/>
            </a:pPr>
            <a:r>
              <a:rPr lang="es" sz="2900">
                <a:solidFill>
                  <a:schemeClr val="dk1"/>
                </a:solidFill>
              </a:rPr>
              <a:t>Necesidad:           ¿Dónde?          ¿Cuándo?                       ¿Para qué?</a:t>
            </a:r>
            <a:endParaRPr sz="2900">
              <a:solidFill>
                <a:schemeClr val="dk1"/>
              </a:solidFill>
            </a:endParaRPr>
          </a:p>
          <a:p>
            <a:pPr indent="0" lvl="0" marL="0" rtl="0" algn="l">
              <a:spcBef>
                <a:spcPts val="1200"/>
              </a:spcBef>
              <a:spcAft>
                <a:spcPts val="1200"/>
              </a:spcAft>
              <a:buNone/>
            </a:pPr>
            <a:r>
              <a:t/>
            </a:r>
            <a:endParaRPr/>
          </a:p>
        </p:txBody>
      </p:sp>
      <p:sp>
        <p:nvSpPr>
          <p:cNvPr id="62" name="Google Shape;62;p14"/>
          <p:cNvSpPr/>
          <p:nvPr/>
        </p:nvSpPr>
        <p:spPr>
          <a:xfrm>
            <a:off x="1317750" y="24958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p:nvPr/>
        </p:nvSpPr>
        <p:spPr>
          <a:xfrm>
            <a:off x="4389425" y="24958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p:nvPr/>
        </p:nvSpPr>
        <p:spPr>
          <a:xfrm>
            <a:off x="2304975" y="31671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a:t> </a:t>
            </a:r>
            <a:endParaRPr/>
          </a:p>
        </p:txBody>
      </p:sp>
      <p:sp>
        <p:nvSpPr>
          <p:cNvPr id="65" name="Google Shape;65;p14"/>
          <p:cNvSpPr/>
          <p:nvPr/>
        </p:nvSpPr>
        <p:spPr>
          <a:xfrm>
            <a:off x="4705350" y="31671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p:nvPr/>
        </p:nvSpPr>
        <p:spPr>
          <a:xfrm>
            <a:off x="2357050" y="38776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4"/>
          <p:cNvSpPr/>
          <p:nvPr/>
        </p:nvSpPr>
        <p:spPr>
          <a:xfrm>
            <a:off x="4948475" y="38384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4"/>
          <p:cNvSpPr/>
          <p:nvPr/>
        </p:nvSpPr>
        <p:spPr>
          <a:xfrm>
            <a:off x="7843225" y="3838450"/>
            <a:ext cx="846600" cy="266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Ejemplo de situación vital</a:t>
            </a:r>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s" sz="1850">
                <a:solidFill>
                  <a:srgbClr val="444746"/>
                </a:solidFill>
                <a:highlight>
                  <a:srgbClr val="FFFFFF"/>
                </a:highlight>
                <a:latin typeface="Roboto"/>
                <a:ea typeface="Roboto"/>
                <a:cs typeface="Roboto"/>
                <a:sym typeface="Roboto"/>
              </a:rPr>
              <a:t>El mes pasado estuve en el centro recreacional de Comfenalco, y escuchaba mucha gente haciendo barra en las tribunas porque se estaba desarrollando un partido, pero cuando observé el tipo de partido que se estaba jugando encontré que los niños que competían tenían necesidades especiales. Observar que los niños tenían estas condiciones me llamó mucho la atención y es por eso que quiero investigar las características del Síndrome de Down para compartirlas con mis compañeros de clase y que ellos entiendan cómo tratar y entender niños que tienen esta condición.</a:t>
            </a:r>
            <a:endParaRPr sz="1850">
              <a:solidFill>
                <a:srgbClr val="444746"/>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just">
              <a:lnSpc>
                <a:spcPct val="100000"/>
              </a:lnSpc>
              <a:spcBef>
                <a:spcPts val="1400"/>
              </a:spcBef>
              <a:spcAft>
                <a:spcPts val="1400"/>
              </a:spcAft>
              <a:buClr>
                <a:schemeClr val="dk1"/>
              </a:buClr>
              <a:buSzPts val="1100"/>
              <a:buFont typeface="Arial"/>
              <a:buNone/>
            </a:pPr>
            <a:r>
              <a:rPr lang="es" sz="2000">
                <a:solidFill>
                  <a:schemeClr val="dk1"/>
                </a:solidFill>
                <a:latin typeface="Calibri"/>
                <a:ea typeface="Calibri"/>
                <a:cs typeface="Calibri"/>
                <a:sym typeface="Calibri"/>
              </a:rPr>
              <a:t>Soy Daniel Herrera Varela, estudiante del grado quinto del Colegio Campestre. Hace un tiempo, cuando estaba en Medellín, mi mamá y yo visitamos el Parque Explora. En una de las salas había una exposición sobre las galaxias. Mientras observábamos las proyecciones del espacio, el guía mencionó algo que me llamó mucho la atención: la galaxia Andrómeda. Al principio no le presté mucha atención, pero luego explicó que esta galaxia es la más cercana a la Vía Láctea y que, en un futuro lejano, podría chocar con la nuestra. Este hecho me sorprendió y despertó mi curiosidad por conocer más sobre el tema.  Por eso, he decidido investigar más sobre las galaxias y compartir esta información con mis compañeros de clase, para que todos podamos comprender mejor lo impresionante y vasto que es el universo.</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Tesis</a:t>
            </a:r>
            <a:endParaRPr/>
          </a:p>
        </p:txBody>
      </p:sp>
      <p:sp>
        <p:nvSpPr>
          <p:cNvPr id="85" name="Google Shape;85;p17"/>
          <p:cNvSpPr txBox="1"/>
          <p:nvPr>
            <p:ph idx="1" type="body"/>
          </p:nvPr>
        </p:nvSpPr>
        <p:spPr>
          <a:xfrm>
            <a:off x="311700" y="1152475"/>
            <a:ext cx="8520600" cy="10527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None/>
            </a:pPr>
            <a:r>
              <a:rPr lang="es">
                <a:solidFill>
                  <a:schemeClr val="dk1"/>
                </a:solidFill>
              </a:rPr>
              <a:t>La tesis es el enunciado que expresa el punto de vista principal que queremos defender en un texto argumentativo; aquello de lo que intentamos convencer o persuadir a los lectores. Así, la tesis expresa la postura que asumimos con respecto a la unidad de análisis que hemos elegido.</a:t>
            </a:r>
            <a:endParaRPr>
              <a:solidFill>
                <a:schemeClr val="dk1"/>
              </a:solidFill>
            </a:endParaRPr>
          </a:p>
        </p:txBody>
      </p:sp>
      <p:pic>
        <p:nvPicPr>
          <p:cNvPr id="86" name="Google Shape;86;p17"/>
          <p:cNvPicPr preferRelativeResize="0"/>
          <p:nvPr/>
        </p:nvPicPr>
        <p:blipFill>
          <a:blip r:embed="rId3">
            <a:alphaModFix/>
          </a:blip>
          <a:stretch>
            <a:fillRect/>
          </a:stretch>
        </p:blipFill>
        <p:spPr>
          <a:xfrm>
            <a:off x="311688" y="2520988"/>
            <a:ext cx="7591425" cy="733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Propósito</a:t>
            </a:r>
            <a:r>
              <a:rPr lang="es"/>
              <a:t> de lectura</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8"/>
          <p:cNvPicPr preferRelativeResize="0"/>
          <p:nvPr/>
        </p:nvPicPr>
        <p:blipFill rotWithShape="1">
          <a:blip r:embed="rId3">
            <a:alphaModFix/>
          </a:blip>
          <a:srcRect b="0" l="0" r="0" t="4789"/>
          <a:stretch/>
        </p:blipFill>
        <p:spPr>
          <a:xfrm>
            <a:off x="0" y="664750"/>
            <a:ext cx="9143999" cy="447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81207" l="0" r="0" t="0"/>
          <a:stretch/>
        </p:blipFill>
        <p:spPr>
          <a:xfrm>
            <a:off x="366400" y="3111925"/>
            <a:ext cx="8689226" cy="1171075"/>
          </a:xfrm>
          <a:prstGeom prst="rect">
            <a:avLst/>
          </a:prstGeom>
          <a:noFill/>
          <a:ln>
            <a:noFill/>
          </a:ln>
        </p:spPr>
      </p:pic>
      <p:sp>
        <p:nvSpPr>
          <p:cNvPr id="99" name="Google Shape;99;p19"/>
          <p:cNvSpPr txBox="1"/>
          <p:nvPr/>
        </p:nvSpPr>
        <p:spPr>
          <a:xfrm>
            <a:off x="420475" y="373375"/>
            <a:ext cx="8189100" cy="9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chemeClr val="dk1"/>
                </a:solidFill>
              </a:rPr>
              <a:t>Propósito de lectura: </a:t>
            </a:r>
            <a:endParaRPr sz="22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s" sz="1800">
                <a:solidFill>
                  <a:schemeClr val="dk1"/>
                </a:solidFill>
              </a:rPr>
              <a:t>El objetivo de lectura es el de ampliar el conocimiento sobre un tema concreto. Requiere, por tanto, una lectura lenta y repetida, que va acompañada normalmente de otras técnicas como la síntesis, el subrayado o la recapitulación. Leer para revisar un escrito propio.</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74900" y="167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Preguntas de lectura</a:t>
            </a:r>
            <a:endParaRPr/>
          </a:p>
        </p:txBody>
      </p:sp>
      <p:pic>
        <p:nvPicPr>
          <p:cNvPr id="105" name="Google Shape;105;p20"/>
          <p:cNvPicPr preferRelativeResize="0"/>
          <p:nvPr/>
        </p:nvPicPr>
        <p:blipFill rotWithShape="1">
          <a:blip r:embed="rId3">
            <a:alphaModFix/>
          </a:blip>
          <a:srcRect b="0" l="0" r="0" t="3993"/>
          <a:stretch/>
        </p:blipFill>
        <p:spPr>
          <a:xfrm>
            <a:off x="3756800" y="-57875"/>
            <a:ext cx="4814925" cy="5255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Preguntas de lectura, ejemplo</a:t>
            </a:r>
            <a:endParaRPr/>
          </a:p>
        </p:txBody>
      </p:sp>
      <p:pic>
        <p:nvPicPr>
          <p:cNvPr id="111" name="Google Shape;111;p21"/>
          <p:cNvPicPr preferRelativeResize="0"/>
          <p:nvPr/>
        </p:nvPicPr>
        <p:blipFill rotWithShape="1">
          <a:blip r:embed="rId3">
            <a:alphaModFix/>
          </a:blip>
          <a:srcRect b="0" l="0" r="0" t="26443"/>
          <a:stretch/>
        </p:blipFill>
        <p:spPr>
          <a:xfrm>
            <a:off x="805676" y="1017725"/>
            <a:ext cx="7714499" cy="4069475"/>
          </a:xfrm>
          <a:prstGeom prst="rect">
            <a:avLst/>
          </a:prstGeom>
          <a:noFill/>
          <a:ln>
            <a:noFill/>
          </a:ln>
        </p:spPr>
      </p:pic>
      <p:pic>
        <p:nvPicPr>
          <p:cNvPr id="112" name="Google Shape;112;p21"/>
          <p:cNvPicPr preferRelativeResize="0"/>
          <p:nvPr/>
        </p:nvPicPr>
        <p:blipFill>
          <a:blip r:embed="rId4">
            <a:alphaModFix/>
          </a:blip>
          <a:stretch>
            <a:fillRect/>
          </a:stretch>
        </p:blipFill>
        <p:spPr>
          <a:xfrm>
            <a:off x="867213" y="604788"/>
            <a:ext cx="7591425" cy="733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